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</p:sldMasterIdLst>
  <p:notesMasterIdLst>
    <p:notesMasterId r:id="rId17"/>
  </p:notesMasterIdLst>
  <p:handoutMasterIdLst>
    <p:handoutMasterId r:id="rId18"/>
  </p:handoutMasterIdLst>
  <p:sldIdLst>
    <p:sldId id="262" r:id="rId3"/>
    <p:sldId id="256" r:id="rId4"/>
    <p:sldId id="291" r:id="rId5"/>
    <p:sldId id="320" r:id="rId6"/>
    <p:sldId id="318" r:id="rId7"/>
    <p:sldId id="325" r:id="rId8"/>
    <p:sldId id="323" r:id="rId9"/>
    <p:sldId id="301" r:id="rId10"/>
    <p:sldId id="327" r:id="rId11"/>
    <p:sldId id="329" r:id="rId12"/>
    <p:sldId id="328" r:id="rId13"/>
    <p:sldId id="326" r:id="rId14"/>
    <p:sldId id="310" r:id="rId15"/>
    <p:sldId id="290" r:id="rId16"/>
  </p:sldIdLst>
  <p:sldSz cx="9144000" cy="6858000" type="screen4x3"/>
  <p:notesSz cx="7099300" cy="102346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2B"/>
    <a:srgbClr val="074A88"/>
    <a:srgbClr val="C8C8C8"/>
    <a:srgbClr val="00DE5A"/>
    <a:srgbClr val="009E40"/>
    <a:srgbClr val="CC3399"/>
    <a:srgbClr val="337D00"/>
    <a:srgbClr val="6AAF2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7816" autoAdjust="0"/>
  </p:normalViewPr>
  <p:slideViewPr>
    <p:cSldViewPr>
      <p:cViewPr>
        <p:scale>
          <a:sx n="80" d="100"/>
          <a:sy n="80" d="100"/>
        </p:scale>
        <p:origin x="-1090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020725" y="1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C42744-5774-41B5-B26D-8CF9ECB60B7A}" type="datetimeFigureOut">
              <a:rPr lang="nl-NL"/>
              <a:pPr>
                <a:defRPr/>
              </a:pPr>
              <a:t>21-6-2015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721584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020725" y="9721584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BC648F-5D1B-4230-91B6-B80482C9B30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917514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0725" y="1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461DB95-E3CF-4778-8776-E13D77467036}" type="datetimeFigureOut">
              <a:rPr lang="nl-NL"/>
              <a:pPr>
                <a:defRPr/>
              </a:pPr>
              <a:t>21-6-2015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30" tIns="47165" rIns="94330" bIns="47165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930" y="4860792"/>
            <a:ext cx="5679440" cy="4605901"/>
          </a:xfrm>
          <a:prstGeom prst="rect">
            <a:avLst/>
          </a:prstGeom>
        </p:spPr>
        <p:txBody>
          <a:bodyPr vert="horz" lIns="94330" tIns="47165" rIns="94330" bIns="47165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584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0725" y="9721584"/>
            <a:ext cx="3076917" cy="511406"/>
          </a:xfrm>
          <a:prstGeom prst="rect">
            <a:avLst/>
          </a:prstGeom>
        </p:spPr>
        <p:txBody>
          <a:bodyPr vert="horz" lIns="94330" tIns="47165" rIns="94330" bIns="471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0E69EB7-5B27-4C86-97B8-8E0891205C1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285542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smtClean="0">
                <a:latin typeface="Arial" charset="0"/>
                <a:cs typeface="Arial" charset="0"/>
              </a:rPr>
              <a:t>1953 Oprichting </a:t>
            </a:r>
          </a:p>
          <a:p>
            <a:pPr eaLnBrk="1" hangingPunct="1">
              <a:spcBef>
                <a:spcPct val="0"/>
              </a:spcBef>
            </a:pPr>
            <a:r>
              <a:rPr lang="nl-NL" smtClean="0">
                <a:latin typeface="Arial" charset="0"/>
                <a:cs typeface="Arial" charset="0"/>
              </a:rPr>
              <a:t>1966 Start Wim van der Leegte</a:t>
            </a:r>
          </a:p>
          <a:p>
            <a:pPr eaLnBrk="1" hangingPunct="1">
              <a:spcBef>
                <a:spcPct val="0"/>
              </a:spcBef>
            </a:pPr>
            <a:r>
              <a:rPr lang="nl-NL" smtClean="0">
                <a:latin typeface="Arial" charset="0"/>
                <a:cs typeface="Arial" charset="0"/>
              </a:rPr>
              <a:t>1972 Overname aandelen  </a:t>
            </a:r>
          </a:p>
          <a:p>
            <a:pPr eaLnBrk="1" hangingPunct="1">
              <a:spcBef>
                <a:spcPct val="0"/>
              </a:spcBef>
            </a:pPr>
            <a:r>
              <a:rPr lang="nl-NL" smtClean="0">
                <a:latin typeface="Arial" charset="0"/>
                <a:cs typeface="Arial" charset="0"/>
              </a:rPr>
              <a:t>1977 Start open overlegstructuur</a:t>
            </a:r>
          </a:p>
          <a:p>
            <a:pPr eaLnBrk="1" hangingPunct="1">
              <a:spcBef>
                <a:spcPct val="0"/>
              </a:spcBef>
            </a:pPr>
            <a:r>
              <a:rPr lang="nl-NL" smtClean="0">
                <a:latin typeface="Arial" charset="0"/>
                <a:cs typeface="Arial" charset="0"/>
              </a:rPr>
              <a:t>1979 Start groei</a:t>
            </a:r>
          </a:p>
        </p:txBody>
      </p:sp>
      <p:sp>
        <p:nvSpPr>
          <p:cNvPr id="1946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90FDEC-3205-4250-82A2-E631FE3919DD}" type="slidenum">
              <a:rPr lang="nl-NL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ltGray">
          <a:xfrm flipV="1">
            <a:off x="0" y="4652963"/>
            <a:ext cx="9145588" cy="107950"/>
          </a:xfrm>
          <a:prstGeom prst="rect">
            <a:avLst/>
          </a:prstGeom>
          <a:solidFill>
            <a:srgbClr val="006C2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latin typeface="+mn-lt"/>
              <a:cs typeface="+mn-cs"/>
            </a:endParaRPr>
          </a:p>
        </p:txBody>
      </p:sp>
      <p:grpSp>
        <p:nvGrpSpPr>
          <p:cNvPr id="6" name="Groep 6"/>
          <p:cNvGrpSpPr>
            <a:grpSpLocks noChangeAspect="1"/>
          </p:cNvGrpSpPr>
          <p:nvPr/>
        </p:nvGrpSpPr>
        <p:grpSpPr>
          <a:xfrm>
            <a:off x="477838" y="1544002"/>
            <a:ext cx="640080" cy="163354"/>
            <a:chOff x="477838" y="1490663"/>
            <a:chExt cx="609600" cy="155575"/>
          </a:xfrm>
          <a:solidFill>
            <a:srgbClr val="006C2B"/>
          </a:solidFill>
        </p:grpSpPr>
        <p:sp>
          <p:nvSpPr>
            <p:cNvPr id="7" name="Freeform 253"/>
            <p:cNvSpPr>
              <a:spLocks/>
            </p:cNvSpPr>
            <p:nvPr/>
          </p:nvSpPr>
          <p:spPr bwMode="auto">
            <a:xfrm>
              <a:off x="477838" y="1493838"/>
              <a:ext cx="63500" cy="115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62"/>
                </a:cxn>
                <a:cxn ang="0">
                  <a:pos x="40" y="62"/>
                </a:cxn>
                <a:cxn ang="0">
                  <a:pos x="40" y="73"/>
                </a:cxn>
                <a:cxn ang="0">
                  <a:pos x="0" y="73"/>
                </a:cxn>
                <a:cxn ang="0">
                  <a:pos x="0" y="0"/>
                </a:cxn>
              </a:cxnLst>
              <a:rect l="0" t="0" r="r" b="b"/>
              <a:pathLst>
                <a:path w="40" h="73">
                  <a:moveTo>
                    <a:pt x="0" y="0"/>
                  </a:moveTo>
                  <a:lnTo>
                    <a:pt x="14" y="0"/>
                  </a:lnTo>
                  <a:lnTo>
                    <a:pt x="14" y="62"/>
                  </a:lnTo>
                  <a:lnTo>
                    <a:pt x="40" y="62"/>
                  </a:lnTo>
                  <a:lnTo>
                    <a:pt x="40" y="73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" name="Freeform 254"/>
            <p:cNvSpPr>
              <a:spLocks noEditPoints="1"/>
            </p:cNvSpPr>
            <p:nvPr/>
          </p:nvSpPr>
          <p:spPr bwMode="auto">
            <a:xfrm>
              <a:off x="550863" y="1525588"/>
              <a:ext cx="79375" cy="8731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5" y="13"/>
                </a:cxn>
                <a:cxn ang="0">
                  <a:pos x="12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12" y="21"/>
                </a:cxn>
                <a:cxn ang="0">
                  <a:pos x="19" y="12"/>
                </a:cxn>
                <a:cxn ang="0">
                  <a:pos x="12" y="5"/>
                </a:cxn>
                <a:cxn ang="0">
                  <a:pos x="6" y="12"/>
                </a:cxn>
                <a:cxn ang="0">
                  <a:pos x="12" y="21"/>
                </a:cxn>
              </a:cxnLst>
              <a:rect l="0" t="0" r="r" b="b"/>
              <a:pathLst>
                <a:path w="25" h="26">
                  <a:moveTo>
                    <a:pt x="12" y="0"/>
                  </a:moveTo>
                  <a:cubicBezTo>
                    <a:pt x="20" y="0"/>
                    <a:pt x="25" y="5"/>
                    <a:pt x="25" y="13"/>
                  </a:cubicBezTo>
                  <a:cubicBezTo>
                    <a:pt x="25" y="20"/>
                    <a:pt x="21" y="26"/>
                    <a:pt x="12" y="26"/>
                  </a:cubicBezTo>
                  <a:cubicBezTo>
                    <a:pt x="4" y="26"/>
                    <a:pt x="0" y="20"/>
                    <a:pt x="0" y="13"/>
                  </a:cubicBezTo>
                  <a:cubicBezTo>
                    <a:pt x="0" y="5"/>
                    <a:pt x="5" y="0"/>
                    <a:pt x="12" y="0"/>
                  </a:cubicBezTo>
                  <a:close/>
                  <a:moveTo>
                    <a:pt x="12" y="21"/>
                  </a:moveTo>
                  <a:cubicBezTo>
                    <a:pt x="17" y="21"/>
                    <a:pt x="19" y="16"/>
                    <a:pt x="19" y="12"/>
                  </a:cubicBezTo>
                  <a:cubicBezTo>
                    <a:pt x="19" y="8"/>
                    <a:pt x="17" y="5"/>
                    <a:pt x="12" y="5"/>
                  </a:cubicBezTo>
                  <a:cubicBezTo>
                    <a:pt x="8" y="5"/>
                    <a:pt x="6" y="8"/>
                    <a:pt x="6" y="12"/>
                  </a:cubicBezTo>
                  <a:cubicBezTo>
                    <a:pt x="6" y="16"/>
                    <a:pt x="8" y="21"/>
                    <a:pt x="12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9" name="Freeform 255"/>
            <p:cNvSpPr>
              <a:spLocks noEditPoints="1"/>
            </p:cNvSpPr>
            <p:nvPr/>
          </p:nvSpPr>
          <p:spPr bwMode="auto">
            <a:xfrm>
              <a:off x="646113" y="1525588"/>
              <a:ext cx="76200" cy="12065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23"/>
                </a:cxn>
                <a:cxn ang="0">
                  <a:pos x="11" y="36"/>
                </a:cxn>
                <a:cxn ang="0">
                  <a:pos x="2" y="34"/>
                </a:cxn>
                <a:cxn ang="0">
                  <a:pos x="3" y="28"/>
                </a:cxn>
                <a:cxn ang="0">
                  <a:pos x="10" y="31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10" y="25"/>
                </a:cxn>
                <a:cxn ang="0">
                  <a:pos x="0" y="13"/>
                </a:cxn>
                <a:cxn ang="0">
                  <a:pos x="10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17" y="12"/>
                </a:cxn>
                <a:cxn ang="0">
                  <a:pos x="12" y="5"/>
                </a:cxn>
                <a:cxn ang="0">
                  <a:pos x="6" y="13"/>
                </a:cxn>
                <a:cxn ang="0">
                  <a:pos x="12" y="20"/>
                </a:cxn>
                <a:cxn ang="0">
                  <a:pos x="17" y="12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cubicBezTo>
                    <a:pt x="24" y="23"/>
                    <a:pt x="24" y="23"/>
                    <a:pt x="24" y="23"/>
                  </a:cubicBezTo>
                  <a:cubicBezTo>
                    <a:pt x="24" y="29"/>
                    <a:pt x="21" y="36"/>
                    <a:pt x="11" y="36"/>
                  </a:cubicBezTo>
                  <a:cubicBezTo>
                    <a:pt x="8" y="36"/>
                    <a:pt x="5" y="35"/>
                    <a:pt x="2" y="34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30"/>
                    <a:pt x="8" y="31"/>
                    <a:pt x="10" y="31"/>
                  </a:cubicBezTo>
                  <a:cubicBezTo>
                    <a:pt x="17" y="31"/>
                    <a:pt x="17" y="25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6" y="23"/>
                    <a:pt x="13" y="25"/>
                    <a:pt x="10" y="25"/>
                  </a:cubicBezTo>
                  <a:cubicBezTo>
                    <a:pt x="2" y="25"/>
                    <a:pt x="0" y="19"/>
                    <a:pt x="0" y="13"/>
                  </a:cubicBezTo>
                  <a:cubicBezTo>
                    <a:pt x="0" y="7"/>
                    <a:pt x="3" y="0"/>
                    <a:pt x="10" y="0"/>
                  </a:cubicBezTo>
                  <a:cubicBezTo>
                    <a:pt x="13" y="0"/>
                    <a:pt x="16" y="1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24" y="0"/>
                  </a:lnTo>
                  <a:close/>
                  <a:moveTo>
                    <a:pt x="17" y="12"/>
                  </a:moveTo>
                  <a:cubicBezTo>
                    <a:pt x="17" y="8"/>
                    <a:pt x="16" y="5"/>
                    <a:pt x="12" y="5"/>
                  </a:cubicBezTo>
                  <a:cubicBezTo>
                    <a:pt x="8" y="5"/>
                    <a:pt x="6" y="9"/>
                    <a:pt x="6" y="13"/>
                  </a:cubicBezTo>
                  <a:cubicBezTo>
                    <a:pt x="6" y="16"/>
                    <a:pt x="8" y="20"/>
                    <a:pt x="12" y="20"/>
                  </a:cubicBezTo>
                  <a:cubicBezTo>
                    <a:pt x="16" y="20"/>
                    <a:pt x="17" y="16"/>
                    <a:pt x="17" y="1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0" name="Freeform 256"/>
            <p:cNvSpPr>
              <a:spLocks noEditPoints="1"/>
            </p:cNvSpPr>
            <p:nvPr/>
          </p:nvSpPr>
          <p:spPr bwMode="auto">
            <a:xfrm>
              <a:off x="744538" y="1490663"/>
              <a:ext cx="22225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4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4" h="75">
                  <a:moveTo>
                    <a:pt x="0" y="0"/>
                  </a:moveTo>
                  <a:lnTo>
                    <a:pt x="14" y="0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4" y="22"/>
                  </a:lnTo>
                  <a:lnTo>
                    <a:pt x="14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1" name="Freeform 257"/>
            <p:cNvSpPr>
              <a:spLocks/>
            </p:cNvSpPr>
            <p:nvPr/>
          </p:nvSpPr>
          <p:spPr bwMode="auto">
            <a:xfrm>
              <a:off x="785813" y="1525588"/>
              <a:ext cx="57150" cy="87313"/>
            </a:xfrm>
            <a:custGeom>
              <a:avLst/>
              <a:gdLst/>
              <a:ahLst/>
              <a:cxnLst>
                <a:cxn ang="0">
                  <a:pos x="16" y="5"/>
                </a:cxn>
                <a:cxn ang="0">
                  <a:pos x="10" y="4"/>
                </a:cxn>
                <a:cxn ang="0">
                  <a:pos x="6" y="7"/>
                </a:cxn>
                <a:cxn ang="0">
                  <a:pos x="18" y="17"/>
                </a:cxn>
                <a:cxn ang="0">
                  <a:pos x="7" y="26"/>
                </a:cxn>
                <a:cxn ang="0">
                  <a:pos x="0" y="24"/>
                </a:cxn>
                <a:cxn ang="0">
                  <a:pos x="0" y="19"/>
                </a:cxn>
                <a:cxn ang="0">
                  <a:pos x="7" y="21"/>
                </a:cxn>
                <a:cxn ang="0">
                  <a:pos x="11" y="18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16" y="1"/>
                </a:cxn>
                <a:cxn ang="0">
                  <a:pos x="16" y="5"/>
                </a:cxn>
              </a:cxnLst>
              <a:rect l="0" t="0" r="r" b="b"/>
              <a:pathLst>
                <a:path w="18" h="26">
                  <a:moveTo>
                    <a:pt x="16" y="5"/>
                  </a:moveTo>
                  <a:cubicBezTo>
                    <a:pt x="14" y="5"/>
                    <a:pt x="13" y="4"/>
                    <a:pt x="10" y="4"/>
                  </a:cubicBezTo>
                  <a:cubicBezTo>
                    <a:pt x="8" y="4"/>
                    <a:pt x="6" y="5"/>
                    <a:pt x="6" y="7"/>
                  </a:cubicBezTo>
                  <a:cubicBezTo>
                    <a:pt x="6" y="11"/>
                    <a:pt x="18" y="9"/>
                    <a:pt x="18" y="17"/>
                  </a:cubicBezTo>
                  <a:cubicBezTo>
                    <a:pt x="18" y="23"/>
                    <a:pt x="12" y="26"/>
                    <a:pt x="7" y="26"/>
                  </a:cubicBezTo>
                  <a:cubicBezTo>
                    <a:pt x="5" y="26"/>
                    <a:pt x="2" y="25"/>
                    <a:pt x="0" y="2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" y="20"/>
                    <a:pt x="4" y="21"/>
                    <a:pt x="7" y="21"/>
                  </a:cubicBezTo>
                  <a:cubicBezTo>
                    <a:pt x="8" y="21"/>
                    <a:pt x="11" y="20"/>
                    <a:pt x="11" y="18"/>
                  </a:cubicBezTo>
                  <a:cubicBezTo>
                    <a:pt x="11" y="13"/>
                    <a:pt x="0" y="16"/>
                    <a:pt x="0" y="7"/>
                  </a:cubicBezTo>
                  <a:cubicBezTo>
                    <a:pt x="0" y="2"/>
                    <a:pt x="4" y="0"/>
                    <a:pt x="9" y="0"/>
                  </a:cubicBezTo>
                  <a:cubicBezTo>
                    <a:pt x="12" y="0"/>
                    <a:pt x="14" y="0"/>
                    <a:pt x="16" y="1"/>
                  </a:cubicBezTo>
                  <a:lnTo>
                    <a:pt x="16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2" name="Freeform 258"/>
            <p:cNvSpPr>
              <a:spLocks/>
            </p:cNvSpPr>
            <p:nvPr/>
          </p:nvSpPr>
          <p:spPr bwMode="auto">
            <a:xfrm>
              <a:off x="852488" y="1501776"/>
              <a:ext cx="53975" cy="111125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7" y="32"/>
                </a:cxn>
                <a:cxn ang="0">
                  <a:pos x="12" y="33"/>
                </a:cxn>
                <a:cxn ang="0">
                  <a:pos x="4" y="25"/>
                </a:cxn>
                <a:cxn ang="0">
                  <a:pos x="4" y="12"/>
                </a:cxn>
              </a:cxnLst>
              <a:rect l="0" t="0" r="r" b="b"/>
              <a:pathLst>
                <a:path w="17" h="33">
                  <a:moveTo>
                    <a:pt x="4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1" y="28"/>
                    <a:pt x="14" y="28"/>
                  </a:cubicBezTo>
                  <a:cubicBezTo>
                    <a:pt x="15" y="28"/>
                    <a:pt x="16" y="27"/>
                    <a:pt x="17" y="27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2"/>
                    <a:pt x="14" y="33"/>
                    <a:pt x="12" y="33"/>
                  </a:cubicBezTo>
                  <a:cubicBezTo>
                    <a:pt x="7" y="33"/>
                    <a:pt x="4" y="29"/>
                    <a:pt x="4" y="25"/>
                  </a:cubicBezTo>
                  <a:lnTo>
                    <a:pt x="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3" name="Freeform 259"/>
            <p:cNvSpPr>
              <a:spLocks noEditPoints="1"/>
            </p:cNvSpPr>
            <p:nvPr/>
          </p:nvSpPr>
          <p:spPr bwMode="auto">
            <a:xfrm>
              <a:off x="922338" y="1490663"/>
              <a:ext cx="19050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2" h="75">
                  <a:moveTo>
                    <a:pt x="0" y="0"/>
                  </a:moveTo>
                  <a:lnTo>
                    <a:pt x="12" y="0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2" y="22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4" name="Freeform 260"/>
            <p:cNvSpPr>
              <a:spLocks/>
            </p:cNvSpPr>
            <p:nvPr/>
          </p:nvSpPr>
          <p:spPr bwMode="auto">
            <a:xfrm>
              <a:off x="960438" y="1525588"/>
              <a:ext cx="60325" cy="87313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3" y="5"/>
                </a:cxn>
                <a:cxn ang="0">
                  <a:pos x="7" y="13"/>
                </a:cxn>
                <a:cxn ang="0">
                  <a:pos x="14" y="21"/>
                </a:cxn>
                <a:cxn ang="0">
                  <a:pos x="19" y="19"/>
                </a:cxn>
                <a:cxn ang="0">
                  <a:pos x="19" y="25"/>
                </a:cxn>
                <a:cxn ang="0">
                  <a:pos x="12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18" y="1"/>
                </a:cxn>
                <a:cxn ang="0">
                  <a:pos x="18" y="6"/>
                </a:cxn>
              </a:cxnLst>
              <a:rect l="0" t="0" r="r" b="b"/>
              <a:pathLst>
                <a:path w="19" h="26">
                  <a:moveTo>
                    <a:pt x="18" y="6"/>
                  </a:moveTo>
                  <a:cubicBezTo>
                    <a:pt x="17" y="5"/>
                    <a:pt x="15" y="5"/>
                    <a:pt x="13" y="5"/>
                  </a:cubicBezTo>
                  <a:cubicBezTo>
                    <a:pt x="9" y="5"/>
                    <a:pt x="7" y="8"/>
                    <a:pt x="7" y="13"/>
                  </a:cubicBezTo>
                  <a:cubicBezTo>
                    <a:pt x="7" y="17"/>
                    <a:pt x="9" y="21"/>
                    <a:pt x="14" y="21"/>
                  </a:cubicBezTo>
                  <a:cubicBezTo>
                    <a:pt x="15" y="21"/>
                    <a:pt x="17" y="20"/>
                    <a:pt x="19" y="19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7" y="25"/>
                    <a:pt x="15" y="26"/>
                    <a:pt x="12" y="26"/>
                  </a:cubicBezTo>
                  <a:cubicBezTo>
                    <a:pt x="4" y="26"/>
                    <a:pt x="0" y="20"/>
                    <a:pt x="0" y="13"/>
                  </a:cubicBezTo>
                  <a:cubicBezTo>
                    <a:pt x="0" y="5"/>
                    <a:pt x="4" y="0"/>
                    <a:pt x="12" y="0"/>
                  </a:cubicBezTo>
                  <a:cubicBezTo>
                    <a:pt x="15" y="0"/>
                    <a:pt x="17" y="0"/>
                    <a:pt x="18" y="1"/>
                  </a:cubicBezTo>
                  <a:lnTo>
                    <a:pt x="1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5" name="Freeform 261"/>
            <p:cNvSpPr>
              <a:spLocks/>
            </p:cNvSpPr>
            <p:nvPr/>
          </p:nvSpPr>
          <p:spPr bwMode="auto">
            <a:xfrm>
              <a:off x="1030288" y="1525588"/>
              <a:ext cx="57150" cy="87313"/>
            </a:xfrm>
            <a:custGeom>
              <a:avLst/>
              <a:gdLst/>
              <a:ahLst/>
              <a:cxnLst>
                <a:cxn ang="0">
                  <a:pos x="17" y="5"/>
                </a:cxn>
                <a:cxn ang="0">
                  <a:pos x="11" y="4"/>
                </a:cxn>
                <a:cxn ang="0">
                  <a:pos x="7" y="7"/>
                </a:cxn>
                <a:cxn ang="0">
                  <a:pos x="18" y="17"/>
                </a:cxn>
                <a:cxn ang="0">
                  <a:pos x="8" y="26"/>
                </a:cxn>
                <a:cxn ang="0">
                  <a:pos x="0" y="24"/>
                </a:cxn>
                <a:cxn ang="0">
                  <a:pos x="1" y="19"/>
                </a:cxn>
                <a:cxn ang="0">
                  <a:pos x="7" y="21"/>
                </a:cxn>
                <a:cxn ang="0">
                  <a:pos x="11" y="18"/>
                </a:cxn>
                <a:cxn ang="0">
                  <a:pos x="0" y="7"/>
                </a:cxn>
                <a:cxn ang="0">
                  <a:pos x="10" y="0"/>
                </a:cxn>
                <a:cxn ang="0">
                  <a:pos x="17" y="1"/>
                </a:cxn>
                <a:cxn ang="0">
                  <a:pos x="17" y="5"/>
                </a:cxn>
              </a:cxnLst>
              <a:rect l="0" t="0" r="r" b="b"/>
              <a:pathLst>
                <a:path w="18" h="26">
                  <a:moveTo>
                    <a:pt x="17" y="5"/>
                  </a:moveTo>
                  <a:cubicBezTo>
                    <a:pt x="15" y="5"/>
                    <a:pt x="13" y="4"/>
                    <a:pt x="11" y="4"/>
                  </a:cubicBezTo>
                  <a:cubicBezTo>
                    <a:pt x="9" y="4"/>
                    <a:pt x="7" y="5"/>
                    <a:pt x="7" y="7"/>
                  </a:cubicBezTo>
                  <a:cubicBezTo>
                    <a:pt x="7" y="11"/>
                    <a:pt x="18" y="9"/>
                    <a:pt x="18" y="17"/>
                  </a:cubicBezTo>
                  <a:cubicBezTo>
                    <a:pt x="18" y="23"/>
                    <a:pt x="13" y="26"/>
                    <a:pt x="8" y="26"/>
                  </a:cubicBezTo>
                  <a:cubicBezTo>
                    <a:pt x="5" y="26"/>
                    <a:pt x="3" y="25"/>
                    <a:pt x="0" y="24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3" y="20"/>
                    <a:pt x="5" y="21"/>
                    <a:pt x="7" y="21"/>
                  </a:cubicBezTo>
                  <a:cubicBezTo>
                    <a:pt x="9" y="21"/>
                    <a:pt x="11" y="20"/>
                    <a:pt x="11" y="18"/>
                  </a:cubicBezTo>
                  <a:cubicBezTo>
                    <a:pt x="11" y="13"/>
                    <a:pt x="0" y="16"/>
                    <a:pt x="0" y="7"/>
                  </a:cubicBezTo>
                  <a:cubicBezTo>
                    <a:pt x="0" y="2"/>
                    <a:pt x="5" y="0"/>
                    <a:pt x="10" y="0"/>
                  </a:cubicBezTo>
                  <a:cubicBezTo>
                    <a:pt x="13" y="0"/>
                    <a:pt x="15" y="0"/>
                    <a:pt x="17" y="1"/>
                  </a:cubicBezTo>
                  <a:lnTo>
                    <a:pt x="17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</p:grpSp>
      <p:grpSp>
        <p:nvGrpSpPr>
          <p:cNvPr id="16" name="Groep 25"/>
          <p:cNvGrpSpPr>
            <a:grpSpLocks noChangeAspect="1"/>
          </p:cNvGrpSpPr>
          <p:nvPr/>
        </p:nvGrpSpPr>
        <p:grpSpPr>
          <a:xfrm>
            <a:off x="1398096" y="1540827"/>
            <a:ext cx="768350" cy="131684"/>
            <a:chOff x="1427163" y="1487488"/>
            <a:chExt cx="768350" cy="125413"/>
          </a:xfrm>
          <a:solidFill>
            <a:schemeClr val="bg1">
              <a:lumMod val="65000"/>
            </a:schemeClr>
          </a:solidFill>
        </p:grpSpPr>
        <p:sp>
          <p:nvSpPr>
            <p:cNvPr id="17" name="Freeform 262"/>
            <p:cNvSpPr>
              <a:spLocks/>
            </p:cNvSpPr>
            <p:nvPr/>
          </p:nvSpPr>
          <p:spPr bwMode="auto">
            <a:xfrm>
              <a:off x="1427163" y="1493838"/>
              <a:ext cx="85725" cy="115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30"/>
                </a:cxn>
                <a:cxn ang="0">
                  <a:pos x="40" y="30"/>
                </a:cxn>
                <a:cxn ang="0">
                  <a:pos x="40" y="0"/>
                </a:cxn>
                <a:cxn ang="0">
                  <a:pos x="54" y="0"/>
                </a:cxn>
                <a:cxn ang="0">
                  <a:pos x="54" y="73"/>
                </a:cxn>
                <a:cxn ang="0">
                  <a:pos x="40" y="73"/>
                </a:cxn>
                <a:cxn ang="0">
                  <a:pos x="40" y="41"/>
                </a:cxn>
                <a:cxn ang="0">
                  <a:pos x="12" y="41"/>
                </a:cxn>
                <a:cxn ang="0">
                  <a:pos x="12" y="73"/>
                </a:cxn>
                <a:cxn ang="0">
                  <a:pos x="0" y="73"/>
                </a:cxn>
                <a:cxn ang="0">
                  <a:pos x="0" y="0"/>
                </a:cxn>
              </a:cxnLst>
              <a:rect l="0" t="0" r="r" b="b"/>
              <a:pathLst>
                <a:path w="54" h="73">
                  <a:moveTo>
                    <a:pt x="0" y="0"/>
                  </a:moveTo>
                  <a:lnTo>
                    <a:pt x="12" y="0"/>
                  </a:lnTo>
                  <a:lnTo>
                    <a:pt x="12" y="30"/>
                  </a:lnTo>
                  <a:lnTo>
                    <a:pt x="40" y="30"/>
                  </a:lnTo>
                  <a:lnTo>
                    <a:pt x="40" y="0"/>
                  </a:lnTo>
                  <a:lnTo>
                    <a:pt x="54" y="0"/>
                  </a:lnTo>
                  <a:lnTo>
                    <a:pt x="54" y="73"/>
                  </a:lnTo>
                  <a:lnTo>
                    <a:pt x="40" y="73"/>
                  </a:lnTo>
                  <a:lnTo>
                    <a:pt x="40" y="41"/>
                  </a:lnTo>
                  <a:lnTo>
                    <a:pt x="12" y="41"/>
                  </a:lnTo>
                  <a:lnTo>
                    <a:pt x="12" y="73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8" name="Freeform 263"/>
            <p:cNvSpPr>
              <a:spLocks noEditPoints="1"/>
            </p:cNvSpPr>
            <p:nvPr/>
          </p:nvSpPr>
          <p:spPr bwMode="auto">
            <a:xfrm>
              <a:off x="1531938" y="1525588"/>
              <a:ext cx="73025" cy="87313"/>
            </a:xfrm>
            <a:custGeom>
              <a:avLst/>
              <a:gdLst/>
              <a:ahLst/>
              <a:cxnLst>
                <a:cxn ang="0">
                  <a:pos x="21" y="24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1" y="0"/>
                </a:cxn>
                <a:cxn ang="0">
                  <a:pos x="23" y="15"/>
                </a:cxn>
                <a:cxn ang="0">
                  <a:pos x="6" y="15"/>
                </a:cxn>
                <a:cxn ang="0">
                  <a:pos x="13" y="21"/>
                </a:cxn>
                <a:cxn ang="0">
                  <a:pos x="21" y="18"/>
                </a:cxn>
                <a:cxn ang="0">
                  <a:pos x="21" y="24"/>
                </a:cxn>
                <a:cxn ang="0">
                  <a:pos x="17" y="10"/>
                </a:cxn>
                <a:cxn ang="0">
                  <a:pos x="12" y="4"/>
                </a:cxn>
                <a:cxn ang="0">
                  <a:pos x="6" y="10"/>
                </a:cxn>
                <a:cxn ang="0">
                  <a:pos x="17" y="10"/>
                </a:cxn>
              </a:cxnLst>
              <a:rect l="0" t="0" r="r" b="b"/>
              <a:pathLst>
                <a:path w="23" h="26">
                  <a:moveTo>
                    <a:pt x="21" y="24"/>
                  </a:moveTo>
                  <a:cubicBezTo>
                    <a:pt x="19" y="25"/>
                    <a:pt x="16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  <a:cubicBezTo>
                    <a:pt x="0" y="6"/>
                    <a:pt x="4" y="0"/>
                    <a:pt x="11" y="0"/>
                  </a:cubicBezTo>
                  <a:cubicBezTo>
                    <a:pt x="20" y="0"/>
                    <a:pt x="23" y="6"/>
                    <a:pt x="23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9" y="21"/>
                    <a:pt x="13" y="21"/>
                  </a:cubicBezTo>
                  <a:cubicBezTo>
                    <a:pt x="16" y="21"/>
                    <a:pt x="19" y="20"/>
                    <a:pt x="21" y="18"/>
                  </a:cubicBezTo>
                  <a:lnTo>
                    <a:pt x="21" y="24"/>
                  </a:lnTo>
                  <a:close/>
                  <a:moveTo>
                    <a:pt x="17" y="10"/>
                  </a:moveTo>
                  <a:cubicBezTo>
                    <a:pt x="17" y="7"/>
                    <a:pt x="15" y="4"/>
                    <a:pt x="12" y="4"/>
                  </a:cubicBezTo>
                  <a:cubicBezTo>
                    <a:pt x="8" y="4"/>
                    <a:pt x="6" y="7"/>
                    <a:pt x="6" y="10"/>
                  </a:cubicBezTo>
                  <a:lnTo>
                    <a:pt x="1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19" name="Freeform 264"/>
            <p:cNvSpPr>
              <a:spLocks noEditPoints="1"/>
            </p:cNvSpPr>
            <p:nvPr/>
          </p:nvSpPr>
          <p:spPr bwMode="auto">
            <a:xfrm>
              <a:off x="1617663" y="1525588"/>
              <a:ext cx="73025" cy="8731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2" y="0"/>
                </a:cxn>
                <a:cxn ang="0">
                  <a:pos x="22" y="10"/>
                </a:cxn>
                <a:cxn ang="0">
                  <a:pos x="22" y="13"/>
                </a:cxn>
                <a:cxn ang="0">
                  <a:pos x="22" y="19"/>
                </a:cxn>
                <a:cxn ang="0">
                  <a:pos x="23" y="25"/>
                </a:cxn>
                <a:cxn ang="0">
                  <a:pos x="17" y="25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9" y="26"/>
                </a:cxn>
                <a:cxn ang="0">
                  <a:pos x="0" y="18"/>
                </a:cxn>
                <a:cxn ang="0">
                  <a:pos x="4" y="11"/>
                </a:cxn>
                <a:cxn ang="0">
                  <a:pos x="13" y="10"/>
                </a:cxn>
                <a:cxn ang="0">
                  <a:pos x="16" y="10"/>
                </a:cxn>
                <a:cxn ang="0">
                  <a:pos x="11" y="4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0" y="21"/>
                </a:cxn>
                <a:cxn ang="0">
                  <a:pos x="15" y="19"/>
                </a:cxn>
                <a:cxn ang="0">
                  <a:pos x="16" y="14"/>
                </a:cxn>
                <a:cxn ang="0">
                  <a:pos x="14" y="14"/>
                </a:cxn>
                <a:cxn ang="0">
                  <a:pos x="6" y="18"/>
                </a:cxn>
                <a:cxn ang="0">
                  <a:pos x="10" y="21"/>
                </a:cxn>
              </a:cxnLst>
              <a:rect l="0" t="0" r="r" b="b"/>
              <a:pathLst>
                <a:path w="23" h="26">
                  <a:moveTo>
                    <a:pt x="3" y="2"/>
                  </a:moveTo>
                  <a:cubicBezTo>
                    <a:pt x="5" y="0"/>
                    <a:pt x="9" y="0"/>
                    <a:pt x="12" y="0"/>
                  </a:cubicBezTo>
                  <a:cubicBezTo>
                    <a:pt x="19" y="0"/>
                    <a:pt x="22" y="3"/>
                    <a:pt x="22" y="10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6"/>
                    <a:pt x="22" y="18"/>
                    <a:pt x="22" y="19"/>
                  </a:cubicBezTo>
                  <a:cubicBezTo>
                    <a:pt x="22" y="21"/>
                    <a:pt x="22" y="23"/>
                    <a:pt x="2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4"/>
                    <a:pt x="17" y="22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4"/>
                    <a:pt x="12" y="26"/>
                    <a:pt x="9" y="26"/>
                  </a:cubicBezTo>
                  <a:cubicBezTo>
                    <a:pt x="5" y="26"/>
                    <a:pt x="0" y="23"/>
                    <a:pt x="0" y="18"/>
                  </a:cubicBezTo>
                  <a:cubicBezTo>
                    <a:pt x="0" y="15"/>
                    <a:pt x="2" y="12"/>
                    <a:pt x="4" y="11"/>
                  </a:cubicBezTo>
                  <a:cubicBezTo>
                    <a:pt x="7" y="10"/>
                    <a:pt x="10" y="10"/>
                    <a:pt x="13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6"/>
                    <a:pt x="15" y="4"/>
                    <a:pt x="11" y="4"/>
                  </a:cubicBezTo>
                  <a:cubicBezTo>
                    <a:pt x="8" y="4"/>
                    <a:pt x="5" y="5"/>
                    <a:pt x="3" y="7"/>
                  </a:cubicBezTo>
                  <a:lnTo>
                    <a:pt x="3" y="2"/>
                  </a:lnTo>
                  <a:close/>
                  <a:moveTo>
                    <a:pt x="10" y="21"/>
                  </a:moveTo>
                  <a:cubicBezTo>
                    <a:pt x="12" y="21"/>
                    <a:pt x="14" y="20"/>
                    <a:pt x="15" y="19"/>
                  </a:cubicBezTo>
                  <a:cubicBezTo>
                    <a:pt x="16" y="17"/>
                    <a:pt x="16" y="15"/>
                    <a:pt x="16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1" y="14"/>
                    <a:pt x="6" y="14"/>
                    <a:pt x="6" y="18"/>
                  </a:cubicBezTo>
                  <a:cubicBezTo>
                    <a:pt x="6" y="20"/>
                    <a:pt x="8" y="21"/>
                    <a:pt x="10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0" name="Rectangle 265"/>
            <p:cNvSpPr>
              <a:spLocks noChangeArrowheads="1"/>
            </p:cNvSpPr>
            <p:nvPr/>
          </p:nvSpPr>
          <p:spPr bwMode="auto">
            <a:xfrm>
              <a:off x="1709738" y="1487488"/>
              <a:ext cx="22225" cy="1222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1" name="Freeform 266"/>
            <p:cNvSpPr>
              <a:spLocks/>
            </p:cNvSpPr>
            <p:nvPr/>
          </p:nvSpPr>
          <p:spPr bwMode="auto">
            <a:xfrm>
              <a:off x="1747838" y="1501776"/>
              <a:ext cx="53975" cy="111125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7" y="32"/>
                </a:cxn>
                <a:cxn ang="0">
                  <a:pos x="12" y="33"/>
                </a:cxn>
                <a:cxn ang="0">
                  <a:pos x="4" y="25"/>
                </a:cxn>
                <a:cxn ang="0">
                  <a:pos x="4" y="12"/>
                </a:cxn>
              </a:cxnLst>
              <a:rect l="0" t="0" r="r" b="b"/>
              <a:pathLst>
                <a:path w="17" h="33">
                  <a:moveTo>
                    <a:pt x="4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1" y="28"/>
                    <a:pt x="14" y="28"/>
                  </a:cubicBezTo>
                  <a:cubicBezTo>
                    <a:pt x="15" y="28"/>
                    <a:pt x="16" y="27"/>
                    <a:pt x="17" y="27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2"/>
                    <a:pt x="14" y="33"/>
                    <a:pt x="12" y="33"/>
                  </a:cubicBezTo>
                  <a:cubicBezTo>
                    <a:pt x="7" y="33"/>
                    <a:pt x="4" y="29"/>
                    <a:pt x="4" y="25"/>
                  </a:cubicBezTo>
                  <a:lnTo>
                    <a:pt x="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2" name="Freeform 267"/>
            <p:cNvSpPr>
              <a:spLocks/>
            </p:cNvSpPr>
            <p:nvPr/>
          </p:nvSpPr>
          <p:spPr bwMode="auto">
            <a:xfrm>
              <a:off x="1817688" y="1487488"/>
              <a:ext cx="69850" cy="1222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14" y="11"/>
                </a:cxn>
                <a:cxn ang="0">
                  <a:pos x="22" y="20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23"/>
                </a:cxn>
                <a:cxn ang="0">
                  <a:pos x="12" y="16"/>
                </a:cxn>
                <a:cxn ang="0">
                  <a:pos x="6" y="24"/>
                </a:cxn>
                <a:cxn ang="0">
                  <a:pos x="6" y="36"/>
                </a:cxn>
                <a:cxn ang="0">
                  <a:pos x="0" y="36"/>
                </a:cxn>
                <a:cxn ang="0">
                  <a:pos x="0" y="0"/>
                </a:cxn>
              </a:cxnLst>
              <a:rect l="0" t="0" r="r" b="b"/>
              <a:pathLst>
                <a:path w="22" h="36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8" y="12"/>
                    <a:pt x="11" y="11"/>
                    <a:pt x="14" y="11"/>
                  </a:cubicBezTo>
                  <a:cubicBezTo>
                    <a:pt x="20" y="11"/>
                    <a:pt x="22" y="15"/>
                    <a:pt x="22" y="20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6" y="20"/>
                    <a:pt x="16" y="16"/>
                    <a:pt x="12" y="16"/>
                  </a:cubicBezTo>
                  <a:cubicBezTo>
                    <a:pt x="7" y="16"/>
                    <a:pt x="6" y="21"/>
                    <a:pt x="6" y="24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3" name="Freeform 268"/>
            <p:cNvSpPr>
              <a:spLocks/>
            </p:cNvSpPr>
            <p:nvPr/>
          </p:nvSpPr>
          <p:spPr bwMode="auto">
            <a:xfrm>
              <a:off x="1906588" y="1525588"/>
              <a:ext cx="60325" cy="87313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3" y="5"/>
                </a:cxn>
                <a:cxn ang="0">
                  <a:pos x="7" y="13"/>
                </a:cxn>
                <a:cxn ang="0">
                  <a:pos x="14" y="21"/>
                </a:cxn>
                <a:cxn ang="0">
                  <a:pos x="19" y="19"/>
                </a:cxn>
                <a:cxn ang="0">
                  <a:pos x="19" y="25"/>
                </a:cxn>
                <a:cxn ang="0">
                  <a:pos x="12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18" y="1"/>
                </a:cxn>
                <a:cxn ang="0">
                  <a:pos x="18" y="6"/>
                </a:cxn>
              </a:cxnLst>
              <a:rect l="0" t="0" r="r" b="b"/>
              <a:pathLst>
                <a:path w="19" h="26">
                  <a:moveTo>
                    <a:pt x="18" y="6"/>
                  </a:moveTo>
                  <a:cubicBezTo>
                    <a:pt x="17" y="5"/>
                    <a:pt x="15" y="5"/>
                    <a:pt x="13" y="5"/>
                  </a:cubicBezTo>
                  <a:cubicBezTo>
                    <a:pt x="9" y="5"/>
                    <a:pt x="7" y="8"/>
                    <a:pt x="7" y="13"/>
                  </a:cubicBezTo>
                  <a:cubicBezTo>
                    <a:pt x="7" y="17"/>
                    <a:pt x="9" y="21"/>
                    <a:pt x="14" y="21"/>
                  </a:cubicBezTo>
                  <a:cubicBezTo>
                    <a:pt x="15" y="21"/>
                    <a:pt x="17" y="20"/>
                    <a:pt x="19" y="19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7" y="25"/>
                    <a:pt x="15" y="26"/>
                    <a:pt x="12" y="26"/>
                  </a:cubicBezTo>
                  <a:cubicBezTo>
                    <a:pt x="4" y="26"/>
                    <a:pt x="0" y="20"/>
                    <a:pt x="0" y="13"/>
                  </a:cubicBezTo>
                  <a:cubicBezTo>
                    <a:pt x="0" y="5"/>
                    <a:pt x="4" y="0"/>
                    <a:pt x="12" y="0"/>
                  </a:cubicBezTo>
                  <a:cubicBezTo>
                    <a:pt x="15" y="0"/>
                    <a:pt x="17" y="0"/>
                    <a:pt x="18" y="1"/>
                  </a:cubicBezTo>
                  <a:lnTo>
                    <a:pt x="1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4" name="Freeform 269"/>
            <p:cNvSpPr>
              <a:spLocks noEditPoints="1"/>
            </p:cNvSpPr>
            <p:nvPr/>
          </p:nvSpPr>
          <p:spPr bwMode="auto">
            <a:xfrm>
              <a:off x="1976438" y="1525588"/>
              <a:ext cx="73025" cy="8731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1" y="0"/>
                </a:cxn>
                <a:cxn ang="0">
                  <a:pos x="22" y="10"/>
                </a:cxn>
                <a:cxn ang="0">
                  <a:pos x="22" y="13"/>
                </a:cxn>
                <a:cxn ang="0">
                  <a:pos x="22" y="19"/>
                </a:cxn>
                <a:cxn ang="0">
                  <a:pos x="23" y="25"/>
                </a:cxn>
                <a:cxn ang="0">
                  <a:pos x="17" y="25"/>
                </a:cxn>
                <a:cxn ang="0">
                  <a:pos x="17" y="21"/>
                </a:cxn>
                <a:cxn ang="0">
                  <a:pos x="16" y="21"/>
                </a:cxn>
                <a:cxn ang="0">
                  <a:pos x="9" y="26"/>
                </a:cxn>
                <a:cxn ang="0">
                  <a:pos x="0" y="18"/>
                </a:cxn>
                <a:cxn ang="0">
                  <a:pos x="4" y="11"/>
                </a:cxn>
                <a:cxn ang="0">
                  <a:pos x="13" y="10"/>
                </a:cxn>
                <a:cxn ang="0">
                  <a:pos x="16" y="10"/>
                </a:cxn>
                <a:cxn ang="0">
                  <a:pos x="11" y="4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0" y="21"/>
                </a:cxn>
                <a:cxn ang="0">
                  <a:pos x="15" y="19"/>
                </a:cxn>
                <a:cxn ang="0">
                  <a:pos x="16" y="14"/>
                </a:cxn>
                <a:cxn ang="0">
                  <a:pos x="14" y="14"/>
                </a:cxn>
                <a:cxn ang="0">
                  <a:pos x="6" y="18"/>
                </a:cxn>
                <a:cxn ang="0">
                  <a:pos x="10" y="21"/>
                </a:cxn>
              </a:cxnLst>
              <a:rect l="0" t="0" r="r" b="b"/>
              <a:pathLst>
                <a:path w="23" h="26">
                  <a:moveTo>
                    <a:pt x="3" y="2"/>
                  </a:moveTo>
                  <a:cubicBezTo>
                    <a:pt x="5" y="0"/>
                    <a:pt x="9" y="0"/>
                    <a:pt x="11" y="0"/>
                  </a:cubicBezTo>
                  <a:cubicBezTo>
                    <a:pt x="19" y="0"/>
                    <a:pt x="22" y="3"/>
                    <a:pt x="22" y="10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6"/>
                    <a:pt x="22" y="18"/>
                    <a:pt x="22" y="19"/>
                  </a:cubicBezTo>
                  <a:cubicBezTo>
                    <a:pt x="22" y="21"/>
                    <a:pt x="22" y="23"/>
                    <a:pt x="2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4"/>
                    <a:pt x="17" y="22"/>
                    <a:pt x="17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5" y="24"/>
                    <a:pt x="12" y="26"/>
                    <a:pt x="9" y="26"/>
                  </a:cubicBezTo>
                  <a:cubicBezTo>
                    <a:pt x="4" y="26"/>
                    <a:pt x="0" y="23"/>
                    <a:pt x="0" y="18"/>
                  </a:cubicBezTo>
                  <a:cubicBezTo>
                    <a:pt x="0" y="15"/>
                    <a:pt x="2" y="12"/>
                    <a:pt x="4" y="11"/>
                  </a:cubicBezTo>
                  <a:cubicBezTo>
                    <a:pt x="7" y="10"/>
                    <a:pt x="10" y="10"/>
                    <a:pt x="13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6"/>
                    <a:pt x="15" y="4"/>
                    <a:pt x="11" y="4"/>
                  </a:cubicBezTo>
                  <a:cubicBezTo>
                    <a:pt x="8" y="4"/>
                    <a:pt x="5" y="5"/>
                    <a:pt x="3" y="7"/>
                  </a:cubicBezTo>
                  <a:lnTo>
                    <a:pt x="3" y="2"/>
                  </a:lnTo>
                  <a:close/>
                  <a:moveTo>
                    <a:pt x="10" y="21"/>
                  </a:moveTo>
                  <a:cubicBezTo>
                    <a:pt x="12" y="21"/>
                    <a:pt x="14" y="20"/>
                    <a:pt x="15" y="19"/>
                  </a:cubicBezTo>
                  <a:cubicBezTo>
                    <a:pt x="16" y="17"/>
                    <a:pt x="16" y="15"/>
                    <a:pt x="16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1" y="14"/>
                    <a:pt x="6" y="14"/>
                    <a:pt x="6" y="18"/>
                  </a:cubicBezTo>
                  <a:cubicBezTo>
                    <a:pt x="6" y="20"/>
                    <a:pt x="8" y="21"/>
                    <a:pt x="10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5" name="Freeform 270"/>
            <p:cNvSpPr>
              <a:spLocks/>
            </p:cNvSpPr>
            <p:nvPr/>
          </p:nvSpPr>
          <p:spPr bwMode="auto">
            <a:xfrm>
              <a:off x="2068513" y="1525588"/>
              <a:ext cx="47625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5" y="6"/>
                </a:cxn>
                <a:cxn ang="0">
                  <a:pos x="12" y="6"/>
                </a:cxn>
                <a:cxn ang="0">
                  <a:pos x="7" y="16"/>
                </a:cxn>
                <a:cxn ang="0">
                  <a:pos x="7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15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4"/>
                    <a:pt x="9" y="0"/>
                    <a:pt x="13" y="0"/>
                  </a:cubicBezTo>
                  <a:cubicBezTo>
                    <a:pt x="14" y="0"/>
                    <a:pt x="14" y="0"/>
                    <a:pt x="15" y="0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7" y="6"/>
                    <a:pt x="7" y="12"/>
                    <a:pt x="7" y="1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6" name="Freeform 271"/>
            <p:cNvSpPr>
              <a:spLocks noEditPoints="1"/>
            </p:cNvSpPr>
            <p:nvPr/>
          </p:nvSpPr>
          <p:spPr bwMode="auto">
            <a:xfrm>
              <a:off x="2122488" y="1525588"/>
              <a:ext cx="73025" cy="87313"/>
            </a:xfrm>
            <a:custGeom>
              <a:avLst/>
              <a:gdLst/>
              <a:ahLst/>
              <a:cxnLst>
                <a:cxn ang="0">
                  <a:pos x="22" y="24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23" y="15"/>
                </a:cxn>
                <a:cxn ang="0">
                  <a:pos x="6" y="15"/>
                </a:cxn>
                <a:cxn ang="0">
                  <a:pos x="13" y="21"/>
                </a:cxn>
                <a:cxn ang="0">
                  <a:pos x="22" y="18"/>
                </a:cxn>
                <a:cxn ang="0">
                  <a:pos x="22" y="24"/>
                </a:cxn>
                <a:cxn ang="0">
                  <a:pos x="17" y="10"/>
                </a:cxn>
                <a:cxn ang="0">
                  <a:pos x="12" y="4"/>
                </a:cxn>
                <a:cxn ang="0">
                  <a:pos x="6" y="10"/>
                </a:cxn>
                <a:cxn ang="0">
                  <a:pos x="17" y="10"/>
                </a:cxn>
              </a:cxnLst>
              <a:rect l="0" t="0" r="r" b="b"/>
              <a:pathLst>
                <a:path w="23" h="26">
                  <a:moveTo>
                    <a:pt x="22" y="24"/>
                  </a:moveTo>
                  <a:cubicBezTo>
                    <a:pt x="19" y="25"/>
                    <a:pt x="17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  <a:cubicBezTo>
                    <a:pt x="0" y="6"/>
                    <a:pt x="4" y="0"/>
                    <a:pt x="12" y="0"/>
                  </a:cubicBezTo>
                  <a:cubicBezTo>
                    <a:pt x="21" y="0"/>
                    <a:pt x="23" y="6"/>
                    <a:pt x="23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9"/>
                    <a:pt x="9" y="21"/>
                    <a:pt x="13" y="21"/>
                  </a:cubicBezTo>
                  <a:cubicBezTo>
                    <a:pt x="16" y="21"/>
                    <a:pt x="19" y="20"/>
                    <a:pt x="22" y="18"/>
                  </a:cubicBezTo>
                  <a:lnTo>
                    <a:pt x="22" y="24"/>
                  </a:lnTo>
                  <a:close/>
                  <a:moveTo>
                    <a:pt x="17" y="10"/>
                  </a:moveTo>
                  <a:cubicBezTo>
                    <a:pt x="17" y="7"/>
                    <a:pt x="16" y="4"/>
                    <a:pt x="12" y="4"/>
                  </a:cubicBezTo>
                  <a:cubicBezTo>
                    <a:pt x="8" y="4"/>
                    <a:pt x="7" y="7"/>
                    <a:pt x="6" y="10"/>
                  </a:cubicBezTo>
                  <a:lnTo>
                    <a:pt x="1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</p:grpSp>
      <p:grpSp>
        <p:nvGrpSpPr>
          <p:cNvPr id="27" name="Groep 36"/>
          <p:cNvGrpSpPr>
            <a:grpSpLocks noChangeAspect="1"/>
          </p:cNvGrpSpPr>
          <p:nvPr/>
        </p:nvGrpSpPr>
        <p:grpSpPr>
          <a:xfrm>
            <a:off x="2446624" y="1544003"/>
            <a:ext cx="913448" cy="128350"/>
            <a:chOff x="2535238" y="1490663"/>
            <a:chExt cx="869950" cy="122238"/>
          </a:xfrm>
          <a:solidFill>
            <a:schemeClr val="bg1">
              <a:lumMod val="65000"/>
            </a:schemeClr>
          </a:solidFill>
        </p:grpSpPr>
        <p:sp>
          <p:nvSpPr>
            <p:cNvPr id="28" name="Freeform 272"/>
            <p:cNvSpPr>
              <a:spLocks noEditPoints="1"/>
            </p:cNvSpPr>
            <p:nvPr/>
          </p:nvSpPr>
          <p:spPr bwMode="auto">
            <a:xfrm>
              <a:off x="2535238" y="1493838"/>
              <a:ext cx="107950" cy="11588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42" y="0"/>
                </a:cxn>
                <a:cxn ang="0">
                  <a:pos x="68" y="73"/>
                </a:cxn>
                <a:cxn ang="0">
                  <a:pos x="52" y="73"/>
                </a:cxn>
                <a:cxn ang="0">
                  <a:pos x="46" y="56"/>
                </a:cxn>
                <a:cxn ang="0">
                  <a:pos x="20" y="56"/>
                </a:cxn>
                <a:cxn ang="0">
                  <a:pos x="14" y="73"/>
                </a:cxn>
                <a:cxn ang="0">
                  <a:pos x="0" y="73"/>
                </a:cxn>
                <a:cxn ang="0">
                  <a:pos x="26" y="0"/>
                </a:cxn>
                <a:cxn ang="0">
                  <a:pos x="34" y="15"/>
                </a:cxn>
                <a:cxn ang="0">
                  <a:pos x="34" y="15"/>
                </a:cxn>
                <a:cxn ang="0">
                  <a:pos x="24" y="45"/>
                </a:cxn>
                <a:cxn ang="0">
                  <a:pos x="42" y="45"/>
                </a:cxn>
                <a:cxn ang="0">
                  <a:pos x="34" y="15"/>
                </a:cxn>
              </a:cxnLst>
              <a:rect l="0" t="0" r="r" b="b"/>
              <a:pathLst>
                <a:path w="68" h="73">
                  <a:moveTo>
                    <a:pt x="26" y="0"/>
                  </a:moveTo>
                  <a:lnTo>
                    <a:pt x="42" y="0"/>
                  </a:lnTo>
                  <a:lnTo>
                    <a:pt x="68" y="73"/>
                  </a:lnTo>
                  <a:lnTo>
                    <a:pt x="52" y="73"/>
                  </a:lnTo>
                  <a:lnTo>
                    <a:pt x="46" y="56"/>
                  </a:lnTo>
                  <a:lnTo>
                    <a:pt x="20" y="56"/>
                  </a:lnTo>
                  <a:lnTo>
                    <a:pt x="14" y="73"/>
                  </a:lnTo>
                  <a:lnTo>
                    <a:pt x="0" y="73"/>
                  </a:lnTo>
                  <a:lnTo>
                    <a:pt x="26" y="0"/>
                  </a:lnTo>
                  <a:close/>
                  <a:moveTo>
                    <a:pt x="34" y="15"/>
                  </a:moveTo>
                  <a:lnTo>
                    <a:pt x="34" y="15"/>
                  </a:lnTo>
                  <a:lnTo>
                    <a:pt x="24" y="45"/>
                  </a:lnTo>
                  <a:lnTo>
                    <a:pt x="42" y="45"/>
                  </a:lnTo>
                  <a:lnTo>
                    <a:pt x="34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29" name="Freeform 273"/>
            <p:cNvSpPr>
              <a:spLocks/>
            </p:cNvSpPr>
            <p:nvPr/>
          </p:nvSpPr>
          <p:spPr bwMode="auto">
            <a:xfrm>
              <a:off x="2655888" y="1525588"/>
              <a:ext cx="73025" cy="87313"/>
            </a:xfrm>
            <a:custGeom>
              <a:avLst/>
              <a:gdLst/>
              <a:ahLst/>
              <a:cxnLst>
                <a:cxn ang="0">
                  <a:pos x="23" y="25"/>
                </a:cxn>
                <a:cxn ang="0">
                  <a:pos x="17" y="25"/>
                </a:cxn>
                <a:cxn ang="0">
                  <a:pos x="17" y="22"/>
                </a:cxn>
                <a:cxn ang="0">
                  <a:pos x="17" y="22"/>
                </a:cxn>
                <a:cxn ang="0">
                  <a:pos x="9" y="26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13"/>
                </a:cxn>
                <a:cxn ang="0">
                  <a:pos x="11" y="21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23" y="0"/>
                </a:cxn>
                <a:cxn ang="0">
                  <a:pos x="23" y="25"/>
                </a:cxn>
              </a:cxnLst>
              <a:rect l="0" t="0" r="r" b="b"/>
              <a:pathLst>
                <a:path w="23" h="26">
                  <a:moveTo>
                    <a:pt x="23" y="25"/>
                  </a:moveTo>
                  <a:cubicBezTo>
                    <a:pt x="17" y="25"/>
                    <a:pt x="17" y="25"/>
                    <a:pt x="17" y="25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5" y="24"/>
                    <a:pt x="12" y="26"/>
                    <a:pt x="9" y="26"/>
                  </a:cubicBezTo>
                  <a:cubicBezTo>
                    <a:pt x="3" y="26"/>
                    <a:pt x="0" y="21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16"/>
                    <a:pt x="7" y="21"/>
                    <a:pt x="11" y="21"/>
                  </a:cubicBezTo>
                  <a:cubicBezTo>
                    <a:pt x="15" y="21"/>
                    <a:pt x="16" y="16"/>
                    <a:pt x="16" y="1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lnTo>
                    <a:pt x="2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0" name="Freeform 274"/>
            <p:cNvSpPr>
              <a:spLocks/>
            </p:cNvSpPr>
            <p:nvPr/>
          </p:nvSpPr>
          <p:spPr bwMode="auto">
            <a:xfrm>
              <a:off x="2744788" y="1501776"/>
              <a:ext cx="53975" cy="111125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6" y="7"/>
                </a:cxn>
                <a:cxn ang="0">
                  <a:pos x="16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7" y="32"/>
                </a:cxn>
                <a:cxn ang="0">
                  <a:pos x="12" y="33"/>
                </a:cxn>
                <a:cxn ang="0">
                  <a:pos x="4" y="25"/>
                </a:cxn>
                <a:cxn ang="0">
                  <a:pos x="4" y="12"/>
                </a:cxn>
              </a:cxnLst>
              <a:rect l="0" t="0" r="r" b="b"/>
              <a:pathLst>
                <a:path w="17" h="33">
                  <a:moveTo>
                    <a:pt x="4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1" y="28"/>
                    <a:pt x="14" y="28"/>
                  </a:cubicBezTo>
                  <a:cubicBezTo>
                    <a:pt x="15" y="28"/>
                    <a:pt x="16" y="27"/>
                    <a:pt x="17" y="27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2"/>
                    <a:pt x="14" y="33"/>
                    <a:pt x="12" y="33"/>
                  </a:cubicBezTo>
                  <a:cubicBezTo>
                    <a:pt x="7" y="33"/>
                    <a:pt x="4" y="29"/>
                    <a:pt x="4" y="25"/>
                  </a:cubicBezTo>
                  <a:lnTo>
                    <a:pt x="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1" name="Freeform 275"/>
            <p:cNvSpPr>
              <a:spLocks noEditPoints="1"/>
            </p:cNvSpPr>
            <p:nvPr/>
          </p:nvSpPr>
          <p:spPr bwMode="auto">
            <a:xfrm>
              <a:off x="2808288" y="1525588"/>
              <a:ext cx="82550" cy="873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6" y="13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13" y="21"/>
                </a:cxn>
                <a:cxn ang="0">
                  <a:pos x="19" y="12"/>
                </a:cxn>
                <a:cxn ang="0">
                  <a:pos x="13" y="5"/>
                </a:cxn>
                <a:cxn ang="0">
                  <a:pos x="7" y="12"/>
                </a:cxn>
                <a:cxn ang="0">
                  <a:pos x="13" y="21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20" y="0"/>
                    <a:pt x="26" y="5"/>
                    <a:pt x="26" y="13"/>
                  </a:cubicBezTo>
                  <a:cubicBezTo>
                    <a:pt x="26" y="20"/>
                    <a:pt x="21" y="26"/>
                    <a:pt x="13" y="26"/>
                  </a:cubicBezTo>
                  <a:cubicBezTo>
                    <a:pt x="5" y="26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lose/>
                  <a:moveTo>
                    <a:pt x="13" y="21"/>
                  </a:moveTo>
                  <a:cubicBezTo>
                    <a:pt x="18" y="21"/>
                    <a:pt x="19" y="16"/>
                    <a:pt x="19" y="12"/>
                  </a:cubicBezTo>
                  <a:cubicBezTo>
                    <a:pt x="19" y="8"/>
                    <a:pt x="17" y="5"/>
                    <a:pt x="13" y="5"/>
                  </a:cubicBezTo>
                  <a:cubicBezTo>
                    <a:pt x="9" y="5"/>
                    <a:pt x="7" y="8"/>
                    <a:pt x="7" y="12"/>
                  </a:cubicBezTo>
                  <a:cubicBezTo>
                    <a:pt x="7" y="16"/>
                    <a:pt x="8" y="21"/>
                    <a:pt x="13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2" name="Freeform 276"/>
            <p:cNvSpPr>
              <a:spLocks/>
            </p:cNvSpPr>
            <p:nvPr/>
          </p:nvSpPr>
          <p:spPr bwMode="auto">
            <a:xfrm>
              <a:off x="2909888" y="1525588"/>
              <a:ext cx="114300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3" y="0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6" y="9"/>
                </a:cxn>
                <a:cxn ang="0">
                  <a:pos x="36" y="25"/>
                </a:cxn>
                <a:cxn ang="0">
                  <a:pos x="29" y="25"/>
                </a:cxn>
                <a:cxn ang="0">
                  <a:pos x="29" y="10"/>
                </a:cxn>
                <a:cxn ang="0">
                  <a:pos x="26" y="5"/>
                </a:cxn>
                <a:cxn ang="0">
                  <a:pos x="21" y="13"/>
                </a:cxn>
                <a:cxn ang="0">
                  <a:pos x="21" y="25"/>
                </a:cxn>
                <a:cxn ang="0">
                  <a:pos x="14" y="25"/>
                </a:cxn>
                <a:cxn ang="0">
                  <a:pos x="14" y="10"/>
                </a:cxn>
                <a:cxn ang="0">
                  <a:pos x="11" y="5"/>
                </a:cxn>
                <a:cxn ang="0">
                  <a:pos x="6" y="13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36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8" y="1"/>
                    <a:pt x="11" y="0"/>
                    <a:pt x="13" y="0"/>
                  </a:cubicBezTo>
                  <a:cubicBezTo>
                    <a:pt x="16" y="0"/>
                    <a:pt x="19" y="1"/>
                    <a:pt x="20" y="4"/>
                  </a:cubicBezTo>
                  <a:cubicBezTo>
                    <a:pt x="22" y="1"/>
                    <a:pt x="25" y="0"/>
                    <a:pt x="28" y="0"/>
                  </a:cubicBezTo>
                  <a:cubicBezTo>
                    <a:pt x="34" y="0"/>
                    <a:pt x="36" y="4"/>
                    <a:pt x="36" y="9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8"/>
                    <a:pt x="29" y="5"/>
                    <a:pt x="26" y="5"/>
                  </a:cubicBezTo>
                  <a:cubicBezTo>
                    <a:pt x="21" y="5"/>
                    <a:pt x="21" y="10"/>
                    <a:pt x="21" y="13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8"/>
                    <a:pt x="14" y="5"/>
                    <a:pt x="11" y="5"/>
                  </a:cubicBezTo>
                  <a:cubicBezTo>
                    <a:pt x="6" y="5"/>
                    <a:pt x="6" y="10"/>
                    <a:pt x="6" y="13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3" name="Freeform 277"/>
            <p:cNvSpPr>
              <a:spLocks noEditPoints="1"/>
            </p:cNvSpPr>
            <p:nvPr/>
          </p:nvSpPr>
          <p:spPr bwMode="auto">
            <a:xfrm>
              <a:off x="3040063" y="1525588"/>
              <a:ext cx="82550" cy="873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6" y="13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13" y="21"/>
                </a:cxn>
                <a:cxn ang="0">
                  <a:pos x="20" y="12"/>
                </a:cxn>
                <a:cxn ang="0">
                  <a:pos x="13" y="5"/>
                </a:cxn>
                <a:cxn ang="0">
                  <a:pos x="7" y="12"/>
                </a:cxn>
                <a:cxn ang="0">
                  <a:pos x="13" y="21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21" y="0"/>
                    <a:pt x="26" y="5"/>
                    <a:pt x="26" y="13"/>
                  </a:cubicBezTo>
                  <a:cubicBezTo>
                    <a:pt x="26" y="20"/>
                    <a:pt x="22" y="26"/>
                    <a:pt x="13" y="26"/>
                  </a:cubicBezTo>
                  <a:cubicBezTo>
                    <a:pt x="5" y="26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lose/>
                  <a:moveTo>
                    <a:pt x="13" y="21"/>
                  </a:moveTo>
                  <a:cubicBezTo>
                    <a:pt x="18" y="21"/>
                    <a:pt x="20" y="16"/>
                    <a:pt x="20" y="12"/>
                  </a:cubicBezTo>
                  <a:cubicBezTo>
                    <a:pt x="20" y="8"/>
                    <a:pt x="18" y="5"/>
                    <a:pt x="13" y="5"/>
                  </a:cubicBezTo>
                  <a:cubicBezTo>
                    <a:pt x="9" y="5"/>
                    <a:pt x="7" y="8"/>
                    <a:pt x="7" y="12"/>
                  </a:cubicBezTo>
                  <a:cubicBezTo>
                    <a:pt x="7" y="16"/>
                    <a:pt x="8" y="21"/>
                    <a:pt x="13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4" name="Freeform 278"/>
            <p:cNvSpPr>
              <a:spLocks/>
            </p:cNvSpPr>
            <p:nvPr/>
          </p:nvSpPr>
          <p:spPr bwMode="auto">
            <a:xfrm>
              <a:off x="3132138" y="1501776"/>
              <a:ext cx="57150" cy="111125"/>
            </a:xfrm>
            <a:custGeom>
              <a:avLst/>
              <a:gdLst/>
              <a:ahLst/>
              <a:cxnLst>
                <a:cxn ang="0">
                  <a:pos x="5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2" y="0"/>
                </a:cxn>
                <a:cxn ang="0">
                  <a:pos x="12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2" y="12"/>
                </a:cxn>
                <a:cxn ang="0">
                  <a:pos x="12" y="23"/>
                </a:cxn>
                <a:cxn ang="0">
                  <a:pos x="15" y="28"/>
                </a:cxn>
                <a:cxn ang="0">
                  <a:pos x="18" y="27"/>
                </a:cxn>
                <a:cxn ang="0">
                  <a:pos x="18" y="32"/>
                </a:cxn>
                <a:cxn ang="0">
                  <a:pos x="13" y="33"/>
                </a:cxn>
                <a:cxn ang="0">
                  <a:pos x="5" y="25"/>
                </a:cxn>
                <a:cxn ang="0">
                  <a:pos x="5" y="12"/>
                </a:cxn>
              </a:cxnLst>
              <a:rect l="0" t="0" r="r" b="b"/>
              <a:pathLst>
                <a:path w="18" h="33">
                  <a:moveTo>
                    <a:pt x="5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26"/>
                    <a:pt x="12" y="28"/>
                    <a:pt x="15" y="28"/>
                  </a:cubicBezTo>
                  <a:cubicBezTo>
                    <a:pt x="16" y="28"/>
                    <a:pt x="17" y="27"/>
                    <a:pt x="18" y="27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6" y="32"/>
                    <a:pt x="15" y="33"/>
                    <a:pt x="13" y="33"/>
                  </a:cubicBezTo>
                  <a:cubicBezTo>
                    <a:pt x="8" y="33"/>
                    <a:pt x="5" y="29"/>
                    <a:pt x="5" y="25"/>
                  </a:cubicBezTo>
                  <a:lnTo>
                    <a:pt x="5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5" name="Freeform 279"/>
            <p:cNvSpPr>
              <a:spLocks noEditPoints="1"/>
            </p:cNvSpPr>
            <p:nvPr/>
          </p:nvSpPr>
          <p:spPr bwMode="auto">
            <a:xfrm>
              <a:off x="3205163" y="1490663"/>
              <a:ext cx="19050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2" h="75">
                  <a:moveTo>
                    <a:pt x="0" y="0"/>
                  </a:moveTo>
                  <a:lnTo>
                    <a:pt x="12" y="0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2" y="22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6" name="Freeform 280"/>
            <p:cNvSpPr>
              <a:spLocks/>
            </p:cNvSpPr>
            <p:nvPr/>
          </p:nvSpPr>
          <p:spPr bwMode="auto">
            <a:xfrm>
              <a:off x="3240088" y="1525588"/>
              <a:ext cx="79375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38" y="0"/>
                </a:cxn>
                <a:cxn ang="0">
                  <a:pos x="50" y="0"/>
                </a:cxn>
                <a:cxn ang="0">
                  <a:pos x="32" y="53"/>
                </a:cxn>
                <a:cxn ang="0">
                  <a:pos x="18" y="53"/>
                </a:cxn>
                <a:cxn ang="0">
                  <a:pos x="0" y="0"/>
                </a:cxn>
              </a:cxnLst>
              <a:rect l="0" t="0" r="r" b="b"/>
              <a:pathLst>
                <a:path w="50" h="53">
                  <a:moveTo>
                    <a:pt x="0" y="0"/>
                  </a:moveTo>
                  <a:lnTo>
                    <a:pt x="14" y="0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32" y="53"/>
                  </a:lnTo>
                  <a:lnTo>
                    <a:pt x="18" y="5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37" name="Freeform 281"/>
            <p:cNvSpPr>
              <a:spLocks noEditPoints="1"/>
            </p:cNvSpPr>
            <p:nvPr/>
          </p:nvSpPr>
          <p:spPr bwMode="auto">
            <a:xfrm>
              <a:off x="3328988" y="1525588"/>
              <a:ext cx="76200" cy="87313"/>
            </a:xfrm>
            <a:custGeom>
              <a:avLst/>
              <a:gdLst/>
              <a:ahLst/>
              <a:cxnLst>
                <a:cxn ang="0">
                  <a:pos x="22" y="24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24" y="15"/>
                </a:cxn>
                <a:cxn ang="0">
                  <a:pos x="6" y="15"/>
                </a:cxn>
                <a:cxn ang="0">
                  <a:pos x="14" y="21"/>
                </a:cxn>
                <a:cxn ang="0">
                  <a:pos x="22" y="18"/>
                </a:cxn>
                <a:cxn ang="0">
                  <a:pos x="22" y="24"/>
                </a:cxn>
                <a:cxn ang="0">
                  <a:pos x="17" y="10"/>
                </a:cxn>
                <a:cxn ang="0">
                  <a:pos x="12" y="4"/>
                </a:cxn>
                <a:cxn ang="0">
                  <a:pos x="6" y="10"/>
                </a:cxn>
                <a:cxn ang="0">
                  <a:pos x="17" y="10"/>
                </a:cxn>
              </a:cxnLst>
              <a:rect l="0" t="0" r="r" b="b"/>
              <a:pathLst>
                <a:path w="24" h="26">
                  <a:moveTo>
                    <a:pt x="22" y="24"/>
                  </a:moveTo>
                  <a:cubicBezTo>
                    <a:pt x="19" y="25"/>
                    <a:pt x="17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  <a:cubicBezTo>
                    <a:pt x="0" y="6"/>
                    <a:pt x="4" y="0"/>
                    <a:pt x="12" y="0"/>
                  </a:cubicBezTo>
                  <a:cubicBezTo>
                    <a:pt x="21" y="0"/>
                    <a:pt x="24" y="6"/>
                    <a:pt x="24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9"/>
                    <a:pt x="10" y="21"/>
                    <a:pt x="14" y="21"/>
                  </a:cubicBezTo>
                  <a:cubicBezTo>
                    <a:pt x="17" y="21"/>
                    <a:pt x="19" y="20"/>
                    <a:pt x="22" y="18"/>
                  </a:cubicBezTo>
                  <a:lnTo>
                    <a:pt x="22" y="24"/>
                  </a:lnTo>
                  <a:close/>
                  <a:moveTo>
                    <a:pt x="17" y="10"/>
                  </a:moveTo>
                  <a:cubicBezTo>
                    <a:pt x="17" y="7"/>
                    <a:pt x="16" y="4"/>
                    <a:pt x="12" y="4"/>
                  </a:cubicBezTo>
                  <a:cubicBezTo>
                    <a:pt x="9" y="4"/>
                    <a:pt x="7" y="7"/>
                    <a:pt x="6" y="10"/>
                  </a:cubicBezTo>
                  <a:lnTo>
                    <a:pt x="1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</p:grpSp>
      <p:grpSp>
        <p:nvGrpSpPr>
          <p:cNvPr id="38" name="Groep 47"/>
          <p:cNvGrpSpPr>
            <a:grpSpLocks noChangeAspect="1"/>
          </p:cNvGrpSpPr>
          <p:nvPr/>
        </p:nvGrpSpPr>
        <p:grpSpPr>
          <a:xfrm>
            <a:off x="3640250" y="1540827"/>
            <a:ext cx="1691878" cy="131684"/>
            <a:chOff x="3741738" y="1487488"/>
            <a:chExt cx="1611312" cy="125413"/>
          </a:xfrm>
          <a:solidFill>
            <a:schemeClr val="bg1">
              <a:lumMod val="65000"/>
            </a:schemeClr>
          </a:solidFill>
        </p:grpSpPr>
        <p:sp>
          <p:nvSpPr>
            <p:cNvPr id="39" name="Rectangle 282"/>
            <p:cNvSpPr>
              <a:spLocks noChangeArrowheads="1"/>
            </p:cNvSpPr>
            <p:nvPr/>
          </p:nvSpPr>
          <p:spPr bwMode="auto">
            <a:xfrm>
              <a:off x="3741738" y="1493838"/>
              <a:ext cx="22225" cy="1158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0" name="Freeform 283"/>
            <p:cNvSpPr>
              <a:spLocks/>
            </p:cNvSpPr>
            <p:nvPr/>
          </p:nvSpPr>
          <p:spPr bwMode="auto">
            <a:xfrm>
              <a:off x="3786188" y="1525588"/>
              <a:ext cx="73025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4" y="0"/>
                </a:cxn>
                <a:cxn ang="0">
                  <a:pos x="23" y="9"/>
                </a:cxn>
                <a:cxn ang="0">
                  <a:pos x="23" y="25"/>
                </a:cxn>
                <a:cxn ang="0">
                  <a:pos x="16" y="25"/>
                </a:cxn>
                <a:cxn ang="0">
                  <a:pos x="16" y="12"/>
                </a:cxn>
                <a:cxn ang="0">
                  <a:pos x="12" y="5"/>
                </a:cxn>
                <a:cxn ang="0">
                  <a:pos x="7" y="13"/>
                </a:cxn>
                <a:cxn ang="0">
                  <a:pos x="7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23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8" y="1"/>
                    <a:pt x="11" y="0"/>
                    <a:pt x="14" y="0"/>
                  </a:cubicBezTo>
                  <a:cubicBezTo>
                    <a:pt x="20" y="0"/>
                    <a:pt x="23" y="4"/>
                    <a:pt x="23" y="9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9"/>
                    <a:pt x="16" y="5"/>
                    <a:pt x="12" y="5"/>
                  </a:cubicBezTo>
                  <a:cubicBezTo>
                    <a:pt x="8" y="5"/>
                    <a:pt x="7" y="10"/>
                    <a:pt x="7" y="13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1" name="Freeform 284"/>
            <p:cNvSpPr>
              <a:spLocks noEditPoints="1"/>
            </p:cNvSpPr>
            <p:nvPr/>
          </p:nvSpPr>
          <p:spPr bwMode="auto">
            <a:xfrm>
              <a:off x="3878263" y="1487488"/>
              <a:ext cx="76200" cy="125413"/>
            </a:xfrm>
            <a:custGeom>
              <a:avLst/>
              <a:gdLst/>
              <a:ahLst/>
              <a:cxnLst>
                <a:cxn ang="0">
                  <a:pos x="18" y="33"/>
                </a:cxn>
                <a:cxn ang="0">
                  <a:pos x="18" y="33"/>
                </a:cxn>
                <a:cxn ang="0">
                  <a:pos x="10" y="37"/>
                </a:cxn>
                <a:cxn ang="0">
                  <a:pos x="0" y="24"/>
                </a:cxn>
                <a:cxn ang="0">
                  <a:pos x="10" y="11"/>
                </a:cxn>
                <a:cxn ang="0">
                  <a:pos x="17" y="14"/>
                </a:cxn>
                <a:cxn ang="0">
                  <a:pos x="17" y="14"/>
                </a:cxn>
                <a:cxn ang="0">
                  <a:pos x="17" y="0"/>
                </a:cxn>
                <a:cxn ang="0">
                  <a:pos x="24" y="0"/>
                </a:cxn>
                <a:cxn ang="0">
                  <a:pos x="24" y="36"/>
                </a:cxn>
                <a:cxn ang="0">
                  <a:pos x="18" y="36"/>
                </a:cxn>
                <a:cxn ang="0">
                  <a:pos x="18" y="33"/>
                </a:cxn>
                <a:cxn ang="0">
                  <a:pos x="12" y="32"/>
                </a:cxn>
                <a:cxn ang="0">
                  <a:pos x="17" y="24"/>
                </a:cxn>
                <a:cxn ang="0">
                  <a:pos x="12" y="16"/>
                </a:cxn>
                <a:cxn ang="0">
                  <a:pos x="6" y="24"/>
                </a:cxn>
                <a:cxn ang="0">
                  <a:pos x="12" y="32"/>
                </a:cxn>
              </a:cxnLst>
              <a:rect l="0" t="0" r="r" b="b"/>
              <a:pathLst>
                <a:path w="24" h="37">
                  <a:moveTo>
                    <a:pt x="18" y="33"/>
                  </a:moveTo>
                  <a:cubicBezTo>
                    <a:pt x="18" y="33"/>
                    <a:pt x="18" y="33"/>
                    <a:pt x="18" y="33"/>
                  </a:cubicBezTo>
                  <a:cubicBezTo>
                    <a:pt x="16" y="36"/>
                    <a:pt x="13" y="37"/>
                    <a:pt x="10" y="37"/>
                  </a:cubicBezTo>
                  <a:cubicBezTo>
                    <a:pt x="2" y="37"/>
                    <a:pt x="0" y="30"/>
                    <a:pt x="0" y="24"/>
                  </a:cubicBezTo>
                  <a:cubicBezTo>
                    <a:pt x="0" y="17"/>
                    <a:pt x="2" y="11"/>
                    <a:pt x="10" y="11"/>
                  </a:cubicBezTo>
                  <a:cubicBezTo>
                    <a:pt x="13" y="11"/>
                    <a:pt x="15" y="12"/>
                    <a:pt x="17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18" y="36"/>
                    <a:pt x="18" y="36"/>
                    <a:pt x="18" y="36"/>
                  </a:cubicBezTo>
                  <a:lnTo>
                    <a:pt x="18" y="33"/>
                  </a:lnTo>
                  <a:close/>
                  <a:moveTo>
                    <a:pt x="12" y="32"/>
                  </a:moveTo>
                  <a:cubicBezTo>
                    <a:pt x="16" y="32"/>
                    <a:pt x="17" y="27"/>
                    <a:pt x="17" y="24"/>
                  </a:cubicBezTo>
                  <a:cubicBezTo>
                    <a:pt x="17" y="20"/>
                    <a:pt x="16" y="16"/>
                    <a:pt x="12" y="16"/>
                  </a:cubicBezTo>
                  <a:cubicBezTo>
                    <a:pt x="7" y="16"/>
                    <a:pt x="6" y="20"/>
                    <a:pt x="6" y="24"/>
                  </a:cubicBezTo>
                  <a:cubicBezTo>
                    <a:pt x="6" y="27"/>
                    <a:pt x="8" y="32"/>
                    <a:pt x="12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2" name="Freeform 285"/>
            <p:cNvSpPr>
              <a:spLocks/>
            </p:cNvSpPr>
            <p:nvPr/>
          </p:nvSpPr>
          <p:spPr bwMode="auto">
            <a:xfrm>
              <a:off x="3976688" y="1525588"/>
              <a:ext cx="73025" cy="87313"/>
            </a:xfrm>
            <a:custGeom>
              <a:avLst/>
              <a:gdLst/>
              <a:ahLst/>
              <a:cxnLst>
                <a:cxn ang="0">
                  <a:pos x="23" y="25"/>
                </a:cxn>
                <a:cxn ang="0">
                  <a:pos x="17" y="25"/>
                </a:cxn>
                <a:cxn ang="0">
                  <a:pos x="17" y="22"/>
                </a:cxn>
                <a:cxn ang="0">
                  <a:pos x="17" y="22"/>
                </a:cxn>
                <a:cxn ang="0">
                  <a:pos x="9" y="26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13"/>
                </a:cxn>
                <a:cxn ang="0">
                  <a:pos x="11" y="21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23" y="0"/>
                </a:cxn>
                <a:cxn ang="0">
                  <a:pos x="23" y="25"/>
                </a:cxn>
              </a:cxnLst>
              <a:rect l="0" t="0" r="r" b="b"/>
              <a:pathLst>
                <a:path w="23" h="26">
                  <a:moveTo>
                    <a:pt x="23" y="25"/>
                  </a:moveTo>
                  <a:cubicBezTo>
                    <a:pt x="17" y="25"/>
                    <a:pt x="17" y="25"/>
                    <a:pt x="17" y="25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5" y="24"/>
                    <a:pt x="12" y="26"/>
                    <a:pt x="9" y="26"/>
                  </a:cubicBezTo>
                  <a:cubicBezTo>
                    <a:pt x="3" y="26"/>
                    <a:pt x="0" y="21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16"/>
                    <a:pt x="7" y="21"/>
                    <a:pt x="11" y="21"/>
                  </a:cubicBezTo>
                  <a:cubicBezTo>
                    <a:pt x="15" y="21"/>
                    <a:pt x="16" y="16"/>
                    <a:pt x="16" y="1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lnTo>
                    <a:pt x="2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3" name="Freeform 286"/>
            <p:cNvSpPr>
              <a:spLocks/>
            </p:cNvSpPr>
            <p:nvPr/>
          </p:nvSpPr>
          <p:spPr bwMode="auto">
            <a:xfrm>
              <a:off x="4068763" y="1525588"/>
              <a:ext cx="57150" cy="87313"/>
            </a:xfrm>
            <a:custGeom>
              <a:avLst/>
              <a:gdLst/>
              <a:ahLst/>
              <a:cxnLst>
                <a:cxn ang="0">
                  <a:pos x="16" y="5"/>
                </a:cxn>
                <a:cxn ang="0">
                  <a:pos x="10" y="4"/>
                </a:cxn>
                <a:cxn ang="0">
                  <a:pos x="6" y="7"/>
                </a:cxn>
                <a:cxn ang="0">
                  <a:pos x="18" y="17"/>
                </a:cxn>
                <a:cxn ang="0">
                  <a:pos x="7" y="26"/>
                </a:cxn>
                <a:cxn ang="0">
                  <a:pos x="0" y="24"/>
                </a:cxn>
                <a:cxn ang="0">
                  <a:pos x="0" y="19"/>
                </a:cxn>
                <a:cxn ang="0">
                  <a:pos x="7" y="21"/>
                </a:cxn>
                <a:cxn ang="0">
                  <a:pos x="11" y="18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16" y="1"/>
                </a:cxn>
                <a:cxn ang="0">
                  <a:pos x="16" y="5"/>
                </a:cxn>
              </a:cxnLst>
              <a:rect l="0" t="0" r="r" b="b"/>
              <a:pathLst>
                <a:path w="18" h="26">
                  <a:moveTo>
                    <a:pt x="16" y="5"/>
                  </a:moveTo>
                  <a:cubicBezTo>
                    <a:pt x="14" y="5"/>
                    <a:pt x="13" y="4"/>
                    <a:pt x="10" y="4"/>
                  </a:cubicBezTo>
                  <a:cubicBezTo>
                    <a:pt x="8" y="4"/>
                    <a:pt x="6" y="5"/>
                    <a:pt x="6" y="7"/>
                  </a:cubicBezTo>
                  <a:cubicBezTo>
                    <a:pt x="6" y="11"/>
                    <a:pt x="18" y="9"/>
                    <a:pt x="18" y="17"/>
                  </a:cubicBezTo>
                  <a:cubicBezTo>
                    <a:pt x="18" y="23"/>
                    <a:pt x="12" y="26"/>
                    <a:pt x="7" y="26"/>
                  </a:cubicBezTo>
                  <a:cubicBezTo>
                    <a:pt x="5" y="26"/>
                    <a:pt x="2" y="25"/>
                    <a:pt x="0" y="2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" y="20"/>
                    <a:pt x="4" y="21"/>
                    <a:pt x="7" y="21"/>
                  </a:cubicBezTo>
                  <a:cubicBezTo>
                    <a:pt x="8" y="21"/>
                    <a:pt x="11" y="20"/>
                    <a:pt x="11" y="18"/>
                  </a:cubicBezTo>
                  <a:cubicBezTo>
                    <a:pt x="11" y="13"/>
                    <a:pt x="0" y="16"/>
                    <a:pt x="0" y="7"/>
                  </a:cubicBezTo>
                  <a:cubicBezTo>
                    <a:pt x="0" y="2"/>
                    <a:pt x="4" y="0"/>
                    <a:pt x="9" y="0"/>
                  </a:cubicBezTo>
                  <a:cubicBezTo>
                    <a:pt x="12" y="0"/>
                    <a:pt x="14" y="0"/>
                    <a:pt x="16" y="1"/>
                  </a:cubicBezTo>
                  <a:lnTo>
                    <a:pt x="16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4" name="Freeform 287"/>
            <p:cNvSpPr>
              <a:spLocks/>
            </p:cNvSpPr>
            <p:nvPr/>
          </p:nvSpPr>
          <p:spPr bwMode="auto">
            <a:xfrm>
              <a:off x="4135438" y="1501776"/>
              <a:ext cx="53975" cy="111125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7" y="32"/>
                </a:cxn>
                <a:cxn ang="0">
                  <a:pos x="12" y="33"/>
                </a:cxn>
                <a:cxn ang="0">
                  <a:pos x="4" y="25"/>
                </a:cxn>
                <a:cxn ang="0">
                  <a:pos x="4" y="12"/>
                </a:cxn>
              </a:cxnLst>
              <a:rect l="0" t="0" r="r" b="b"/>
              <a:pathLst>
                <a:path w="17" h="33">
                  <a:moveTo>
                    <a:pt x="4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1" y="28"/>
                    <a:pt x="14" y="28"/>
                  </a:cubicBezTo>
                  <a:cubicBezTo>
                    <a:pt x="15" y="28"/>
                    <a:pt x="16" y="27"/>
                    <a:pt x="17" y="27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2"/>
                    <a:pt x="14" y="33"/>
                    <a:pt x="12" y="33"/>
                  </a:cubicBezTo>
                  <a:cubicBezTo>
                    <a:pt x="7" y="33"/>
                    <a:pt x="4" y="29"/>
                    <a:pt x="4" y="25"/>
                  </a:cubicBezTo>
                  <a:lnTo>
                    <a:pt x="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5" name="Freeform 288"/>
            <p:cNvSpPr>
              <a:spLocks/>
            </p:cNvSpPr>
            <p:nvPr/>
          </p:nvSpPr>
          <p:spPr bwMode="auto">
            <a:xfrm>
              <a:off x="4205288" y="1525588"/>
              <a:ext cx="44450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6" y="16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14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4"/>
                    <a:pt x="9" y="0"/>
                    <a:pt x="12" y="0"/>
                  </a:cubicBezTo>
                  <a:cubicBezTo>
                    <a:pt x="13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6" y="6"/>
                    <a:pt x="6" y="12"/>
                    <a:pt x="6" y="1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6" name="Freeform 289"/>
            <p:cNvSpPr>
              <a:spLocks noEditPoints="1"/>
            </p:cNvSpPr>
            <p:nvPr/>
          </p:nvSpPr>
          <p:spPr bwMode="auto">
            <a:xfrm>
              <a:off x="4265613" y="1490663"/>
              <a:ext cx="22225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4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4" h="75">
                  <a:moveTo>
                    <a:pt x="0" y="0"/>
                  </a:moveTo>
                  <a:lnTo>
                    <a:pt x="14" y="0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4" y="22"/>
                  </a:lnTo>
                  <a:lnTo>
                    <a:pt x="14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7" name="Freeform 290"/>
            <p:cNvSpPr>
              <a:spLocks noEditPoints="1"/>
            </p:cNvSpPr>
            <p:nvPr/>
          </p:nvSpPr>
          <p:spPr bwMode="auto">
            <a:xfrm>
              <a:off x="4306888" y="1525588"/>
              <a:ext cx="69850" cy="8731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11" y="0"/>
                </a:cxn>
                <a:cxn ang="0">
                  <a:pos x="22" y="10"/>
                </a:cxn>
                <a:cxn ang="0">
                  <a:pos x="22" y="13"/>
                </a:cxn>
                <a:cxn ang="0">
                  <a:pos x="22" y="19"/>
                </a:cxn>
                <a:cxn ang="0">
                  <a:pos x="22" y="25"/>
                </a:cxn>
                <a:cxn ang="0">
                  <a:pos x="16" y="25"/>
                </a:cxn>
                <a:cxn ang="0">
                  <a:pos x="16" y="21"/>
                </a:cxn>
                <a:cxn ang="0">
                  <a:pos x="16" y="21"/>
                </a:cxn>
                <a:cxn ang="0">
                  <a:pos x="8" y="26"/>
                </a:cxn>
                <a:cxn ang="0">
                  <a:pos x="0" y="18"/>
                </a:cxn>
                <a:cxn ang="0">
                  <a:pos x="4" y="11"/>
                </a:cxn>
                <a:cxn ang="0">
                  <a:pos x="12" y="10"/>
                </a:cxn>
                <a:cxn ang="0">
                  <a:pos x="16" y="10"/>
                </a:cxn>
                <a:cxn ang="0">
                  <a:pos x="10" y="4"/>
                </a:cxn>
                <a:cxn ang="0">
                  <a:pos x="2" y="7"/>
                </a:cxn>
                <a:cxn ang="0">
                  <a:pos x="2" y="2"/>
                </a:cxn>
                <a:cxn ang="0">
                  <a:pos x="10" y="21"/>
                </a:cxn>
                <a:cxn ang="0">
                  <a:pos x="14" y="19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6" y="18"/>
                </a:cxn>
                <a:cxn ang="0">
                  <a:pos x="10" y="21"/>
                </a:cxn>
              </a:cxnLst>
              <a:rect l="0" t="0" r="r" b="b"/>
              <a:pathLst>
                <a:path w="22" h="26">
                  <a:moveTo>
                    <a:pt x="2" y="2"/>
                  </a:moveTo>
                  <a:cubicBezTo>
                    <a:pt x="5" y="0"/>
                    <a:pt x="8" y="0"/>
                    <a:pt x="11" y="0"/>
                  </a:cubicBezTo>
                  <a:cubicBezTo>
                    <a:pt x="18" y="0"/>
                    <a:pt x="22" y="3"/>
                    <a:pt x="22" y="10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6"/>
                    <a:pt x="22" y="18"/>
                    <a:pt x="22" y="19"/>
                  </a:cubicBezTo>
                  <a:cubicBezTo>
                    <a:pt x="22" y="21"/>
                    <a:pt x="22" y="23"/>
                    <a:pt x="22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4"/>
                    <a:pt x="16" y="22"/>
                    <a:pt x="16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4" y="24"/>
                    <a:pt x="11" y="26"/>
                    <a:pt x="8" y="26"/>
                  </a:cubicBezTo>
                  <a:cubicBezTo>
                    <a:pt x="4" y="26"/>
                    <a:pt x="0" y="23"/>
                    <a:pt x="0" y="18"/>
                  </a:cubicBezTo>
                  <a:cubicBezTo>
                    <a:pt x="0" y="15"/>
                    <a:pt x="1" y="12"/>
                    <a:pt x="4" y="11"/>
                  </a:cubicBezTo>
                  <a:cubicBezTo>
                    <a:pt x="6" y="10"/>
                    <a:pt x="9" y="10"/>
                    <a:pt x="12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6"/>
                    <a:pt x="14" y="4"/>
                    <a:pt x="10" y="4"/>
                  </a:cubicBezTo>
                  <a:cubicBezTo>
                    <a:pt x="7" y="4"/>
                    <a:pt x="5" y="5"/>
                    <a:pt x="2" y="7"/>
                  </a:cubicBezTo>
                  <a:lnTo>
                    <a:pt x="2" y="2"/>
                  </a:lnTo>
                  <a:close/>
                  <a:moveTo>
                    <a:pt x="10" y="21"/>
                  </a:moveTo>
                  <a:cubicBezTo>
                    <a:pt x="12" y="21"/>
                    <a:pt x="13" y="20"/>
                    <a:pt x="14" y="19"/>
                  </a:cubicBezTo>
                  <a:cubicBezTo>
                    <a:pt x="15" y="17"/>
                    <a:pt x="16" y="15"/>
                    <a:pt x="16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0" y="14"/>
                    <a:pt x="6" y="14"/>
                    <a:pt x="6" y="18"/>
                  </a:cubicBezTo>
                  <a:cubicBezTo>
                    <a:pt x="6" y="20"/>
                    <a:pt x="7" y="21"/>
                    <a:pt x="10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8" name="Rectangle 291"/>
            <p:cNvSpPr>
              <a:spLocks noChangeArrowheads="1"/>
            </p:cNvSpPr>
            <p:nvPr/>
          </p:nvSpPr>
          <p:spPr bwMode="auto">
            <a:xfrm>
              <a:off x="4398963" y="1487488"/>
              <a:ext cx="19050" cy="1222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49" name="Freeform 292"/>
            <p:cNvSpPr>
              <a:spLocks noEditPoints="1"/>
            </p:cNvSpPr>
            <p:nvPr/>
          </p:nvSpPr>
          <p:spPr bwMode="auto">
            <a:xfrm>
              <a:off x="4478338" y="1493838"/>
              <a:ext cx="107950" cy="11588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40" y="0"/>
                </a:cxn>
                <a:cxn ang="0">
                  <a:pos x="68" y="73"/>
                </a:cxn>
                <a:cxn ang="0">
                  <a:pos x="52" y="73"/>
                </a:cxn>
                <a:cxn ang="0">
                  <a:pos x="46" y="56"/>
                </a:cxn>
                <a:cxn ang="0">
                  <a:pos x="20" y="56"/>
                </a:cxn>
                <a:cxn ang="0">
                  <a:pos x="14" y="73"/>
                </a:cxn>
                <a:cxn ang="0">
                  <a:pos x="0" y="73"/>
                </a:cxn>
                <a:cxn ang="0">
                  <a:pos x="26" y="0"/>
                </a:cxn>
                <a:cxn ang="0">
                  <a:pos x="34" y="15"/>
                </a:cxn>
                <a:cxn ang="0">
                  <a:pos x="32" y="15"/>
                </a:cxn>
                <a:cxn ang="0">
                  <a:pos x="24" y="45"/>
                </a:cxn>
                <a:cxn ang="0">
                  <a:pos x="42" y="45"/>
                </a:cxn>
                <a:cxn ang="0">
                  <a:pos x="34" y="15"/>
                </a:cxn>
              </a:cxnLst>
              <a:rect l="0" t="0" r="r" b="b"/>
              <a:pathLst>
                <a:path w="68" h="73">
                  <a:moveTo>
                    <a:pt x="26" y="0"/>
                  </a:moveTo>
                  <a:lnTo>
                    <a:pt x="40" y="0"/>
                  </a:lnTo>
                  <a:lnTo>
                    <a:pt x="68" y="73"/>
                  </a:lnTo>
                  <a:lnTo>
                    <a:pt x="52" y="73"/>
                  </a:lnTo>
                  <a:lnTo>
                    <a:pt x="46" y="56"/>
                  </a:lnTo>
                  <a:lnTo>
                    <a:pt x="20" y="56"/>
                  </a:lnTo>
                  <a:lnTo>
                    <a:pt x="14" y="73"/>
                  </a:lnTo>
                  <a:lnTo>
                    <a:pt x="0" y="73"/>
                  </a:lnTo>
                  <a:lnTo>
                    <a:pt x="26" y="0"/>
                  </a:lnTo>
                  <a:close/>
                  <a:moveTo>
                    <a:pt x="34" y="15"/>
                  </a:moveTo>
                  <a:lnTo>
                    <a:pt x="32" y="15"/>
                  </a:lnTo>
                  <a:lnTo>
                    <a:pt x="24" y="45"/>
                  </a:lnTo>
                  <a:lnTo>
                    <a:pt x="42" y="45"/>
                  </a:lnTo>
                  <a:lnTo>
                    <a:pt x="34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0" name="Freeform 293"/>
            <p:cNvSpPr>
              <a:spLocks/>
            </p:cNvSpPr>
            <p:nvPr/>
          </p:nvSpPr>
          <p:spPr bwMode="auto">
            <a:xfrm>
              <a:off x="4598988" y="1525588"/>
              <a:ext cx="73025" cy="87313"/>
            </a:xfrm>
            <a:custGeom>
              <a:avLst/>
              <a:gdLst/>
              <a:ahLst/>
              <a:cxnLst>
                <a:cxn ang="0">
                  <a:pos x="23" y="25"/>
                </a:cxn>
                <a:cxn ang="0">
                  <a:pos x="17" y="25"/>
                </a:cxn>
                <a:cxn ang="0">
                  <a:pos x="17" y="22"/>
                </a:cxn>
                <a:cxn ang="0">
                  <a:pos x="17" y="22"/>
                </a:cxn>
                <a:cxn ang="0">
                  <a:pos x="8" y="26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1" y="21"/>
                </a:cxn>
                <a:cxn ang="0">
                  <a:pos x="16" y="12"/>
                </a:cxn>
                <a:cxn ang="0">
                  <a:pos x="16" y="0"/>
                </a:cxn>
                <a:cxn ang="0">
                  <a:pos x="23" y="0"/>
                </a:cxn>
                <a:cxn ang="0">
                  <a:pos x="23" y="25"/>
                </a:cxn>
              </a:cxnLst>
              <a:rect l="0" t="0" r="r" b="b"/>
              <a:pathLst>
                <a:path w="23" h="26">
                  <a:moveTo>
                    <a:pt x="23" y="25"/>
                  </a:moveTo>
                  <a:cubicBezTo>
                    <a:pt x="17" y="25"/>
                    <a:pt x="17" y="25"/>
                    <a:pt x="17" y="25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5" y="24"/>
                    <a:pt x="12" y="26"/>
                    <a:pt x="8" y="26"/>
                  </a:cubicBezTo>
                  <a:cubicBezTo>
                    <a:pt x="3" y="26"/>
                    <a:pt x="0" y="21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6"/>
                    <a:pt x="7" y="21"/>
                    <a:pt x="11" y="21"/>
                  </a:cubicBezTo>
                  <a:cubicBezTo>
                    <a:pt x="15" y="21"/>
                    <a:pt x="16" y="16"/>
                    <a:pt x="16" y="1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3" y="0"/>
                    <a:pt x="23" y="0"/>
                    <a:pt x="23" y="0"/>
                  </a:cubicBezTo>
                  <a:lnTo>
                    <a:pt x="23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1" name="Freeform 294"/>
            <p:cNvSpPr>
              <a:spLocks/>
            </p:cNvSpPr>
            <p:nvPr/>
          </p:nvSpPr>
          <p:spPr bwMode="auto">
            <a:xfrm>
              <a:off x="4684713" y="1501776"/>
              <a:ext cx="57150" cy="111125"/>
            </a:xfrm>
            <a:custGeom>
              <a:avLst/>
              <a:gdLst/>
              <a:ahLst/>
              <a:cxnLst>
                <a:cxn ang="0">
                  <a:pos x="5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2" y="0"/>
                </a:cxn>
                <a:cxn ang="0">
                  <a:pos x="12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2" y="12"/>
                </a:cxn>
                <a:cxn ang="0">
                  <a:pos x="12" y="23"/>
                </a:cxn>
                <a:cxn ang="0">
                  <a:pos x="15" y="28"/>
                </a:cxn>
                <a:cxn ang="0">
                  <a:pos x="18" y="27"/>
                </a:cxn>
                <a:cxn ang="0">
                  <a:pos x="18" y="32"/>
                </a:cxn>
                <a:cxn ang="0">
                  <a:pos x="13" y="33"/>
                </a:cxn>
                <a:cxn ang="0">
                  <a:pos x="5" y="25"/>
                </a:cxn>
                <a:cxn ang="0">
                  <a:pos x="5" y="12"/>
                </a:cxn>
              </a:cxnLst>
              <a:rect l="0" t="0" r="r" b="b"/>
              <a:pathLst>
                <a:path w="18" h="33">
                  <a:moveTo>
                    <a:pt x="5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26"/>
                    <a:pt x="12" y="28"/>
                    <a:pt x="15" y="28"/>
                  </a:cubicBezTo>
                  <a:cubicBezTo>
                    <a:pt x="16" y="28"/>
                    <a:pt x="17" y="27"/>
                    <a:pt x="18" y="27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6" y="32"/>
                    <a:pt x="15" y="33"/>
                    <a:pt x="13" y="33"/>
                  </a:cubicBezTo>
                  <a:cubicBezTo>
                    <a:pt x="8" y="33"/>
                    <a:pt x="5" y="29"/>
                    <a:pt x="5" y="25"/>
                  </a:cubicBezTo>
                  <a:lnTo>
                    <a:pt x="5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2" name="Freeform 295"/>
            <p:cNvSpPr>
              <a:spLocks noEditPoints="1"/>
            </p:cNvSpPr>
            <p:nvPr/>
          </p:nvSpPr>
          <p:spPr bwMode="auto">
            <a:xfrm>
              <a:off x="4751388" y="1525588"/>
              <a:ext cx="84137" cy="873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6" y="13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13" y="21"/>
                </a:cxn>
                <a:cxn ang="0">
                  <a:pos x="19" y="12"/>
                </a:cxn>
                <a:cxn ang="0">
                  <a:pos x="13" y="5"/>
                </a:cxn>
                <a:cxn ang="0">
                  <a:pos x="7" y="12"/>
                </a:cxn>
                <a:cxn ang="0">
                  <a:pos x="13" y="21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20" y="0"/>
                    <a:pt x="26" y="5"/>
                    <a:pt x="26" y="13"/>
                  </a:cubicBezTo>
                  <a:cubicBezTo>
                    <a:pt x="26" y="20"/>
                    <a:pt x="21" y="26"/>
                    <a:pt x="13" y="26"/>
                  </a:cubicBezTo>
                  <a:cubicBezTo>
                    <a:pt x="5" y="26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lose/>
                  <a:moveTo>
                    <a:pt x="13" y="21"/>
                  </a:moveTo>
                  <a:cubicBezTo>
                    <a:pt x="18" y="21"/>
                    <a:pt x="19" y="16"/>
                    <a:pt x="19" y="12"/>
                  </a:cubicBezTo>
                  <a:cubicBezTo>
                    <a:pt x="19" y="8"/>
                    <a:pt x="17" y="5"/>
                    <a:pt x="13" y="5"/>
                  </a:cubicBezTo>
                  <a:cubicBezTo>
                    <a:pt x="9" y="5"/>
                    <a:pt x="7" y="8"/>
                    <a:pt x="7" y="12"/>
                  </a:cubicBezTo>
                  <a:cubicBezTo>
                    <a:pt x="7" y="16"/>
                    <a:pt x="8" y="21"/>
                    <a:pt x="13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3" name="Freeform 296"/>
            <p:cNvSpPr>
              <a:spLocks/>
            </p:cNvSpPr>
            <p:nvPr/>
          </p:nvSpPr>
          <p:spPr bwMode="auto">
            <a:xfrm>
              <a:off x="4851400" y="1525588"/>
              <a:ext cx="117475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7" y="4"/>
                </a:cxn>
                <a:cxn ang="0">
                  <a:pos x="14" y="0"/>
                </a:cxn>
                <a:cxn ang="0">
                  <a:pos x="21" y="4"/>
                </a:cxn>
                <a:cxn ang="0">
                  <a:pos x="29" y="0"/>
                </a:cxn>
                <a:cxn ang="0">
                  <a:pos x="37" y="9"/>
                </a:cxn>
                <a:cxn ang="0">
                  <a:pos x="37" y="25"/>
                </a:cxn>
                <a:cxn ang="0">
                  <a:pos x="30" y="25"/>
                </a:cxn>
                <a:cxn ang="0">
                  <a:pos x="30" y="10"/>
                </a:cxn>
                <a:cxn ang="0">
                  <a:pos x="27" y="5"/>
                </a:cxn>
                <a:cxn ang="0">
                  <a:pos x="22" y="13"/>
                </a:cxn>
                <a:cxn ang="0">
                  <a:pos x="22" y="25"/>
                </a:cxn>
                <a:cxn ang="0">
                  <a:pos x="15" y="25"/>
                </a:cxn>
                <a:cxn ang="0">
                  <a:pos x="15" y="10"/>
                </a:cxn>
                <a:cxn ang="0">
                  <a:pos x="12" y="5"/>
                </a:cxn>
                <a:cxn ang="0">
                  <a:pos x="7" y="13"/>
                </a:cxn>
                <a:cxn ang="0">
                  <a:pos x="7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37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9" y="1"/>
                    <a:pt x="11" y="0"/>
                    <a:pt x="14" y="0"/>
                  </a:cubicBezTo>
                  <a:cubicBezTo>
                    <a:pt x="17" y="0"/>
                    <a:pt x="20" y="1"/>
                    <a:pt x="21" y="4"/>
                  </a:cubicBezTo>
                  <a:cubicBezTo>
                    <a:pt x="23" y="1"/>
                    <a:pt x="26" y="0"/>
                    <a:pt x="29" y="0"/>
                  </a:cubicBezTo>
                  <a:cubicBezTo>
                    <a:pt x="35" y="0"/>
                    <a:pt x="37" y="4"/>
                    <a:pt x="37" y="9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8"/>
                    <a:pt x="30" y="5"/>
                    <a:pt x="27" y="5"/>
                  </a:cubicBezTo>
                  <a:cubicBezTo>
                    <a:pt x="22" y="5"/>
                    <a:pt x="22" y="10"/>
                    <a:pt x="22" y="13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8"/>
                    <a:pt x="15" y="5"/>
                    <a:pt x="12" y="5"/>
                  </a:cubicBezTo>
                  <a:cubicBezTo>
                    <a:pt x="7" y="5"/>
                    <a:pt x="7" y="10"/>
                    <a:pt x="7" y="13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4" name="Freeform 297"/>
            <p:cNvSpPr>
              <a:spLocks noEditPoints="1"/>
            </p:cNvSpPr>
            <p:nvPr/>
          </p:nvSpPr>
          <p:spPr bwMode="auto">
            <a:xfrm>
              <a:off x="4984750" y="1525588"/>
              <a:ext cx="73025" cy="8731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2" y="0"/>
                </a:cxn>
                <a:cxn ang="0">
                  <a:pos x="22" y="10"/>
                </a:cxn>
                <a:cxn ang="0">
                  <a:pos x="22" y="13"/>
                </a:cxn>
                <a:cxn ang="0">
                  <a:pos x="22" y="19"/>
                </a:cxn>
                <a:cxn ang="0">
                  <a:pos x="23" y="25"/>
                </a:cxn>
                <a:cxn ang="0">
                  <a:pos x="17" y="25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9" y="26"/>
                </a:cxn>
                <a:cxn ang="0">
                  <a:pos x="0" y="18"/>
                </a:cxn>
                <a:cxn ang="0">
                  <a:pos x="5" y="11"/>
                </a:cxn>
                <a:cxn ang="0">
                  <a:pos x="13" y="10"/>
                </a:cxn>
                <a:cxn ang="0">
                  <a:pos x="16" y="10"/>
                </a:cxn>
                <a:cxn ang="0">
                  <a:pos x="11" y="4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1" y="21"/>
                </a:cxn>
                <a:cxn ang="0">
                  <a:pos x="15" y="19"/>
                </a:cxn>
                <a:cxn ang="0">
                  <a:pos x="16" y="14"/>
                </a:cxn>
                <a:cxn ang="0">
                  <a:pos x="14" y="14"/>
                </a:cxn>
                <a:cxn ang="0">
                  <a:pos x="7" y="18"/>
                </a:cxn>
                <a:cxn ang="0">
                  <a:pos x="11" y="21"/>
                </a:cxn>
              </a:cxnLst>
              <a:rect l="0" t="0" r="r" b="b"/>
              <a:pathLst>
                <a:path w="23" h="26">
                  <a:moveTo>
                    <a:pt x="3" y="2"/>
                  </a:moveTo>
                  <a:cubicBezTo>
                    <a:pt x="6" y="0"/>
                    <a:pt x="9" y="0"/>
                    <a:pt x="12" y="0"/>
                  </a:cubicBezTo>
                  <a:cubicBezTo>
                    <a:pt x="19" y="0"/>
                    <a:pt x="22" y="3"/>
                    <a:pt x="22" y="10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6"/>
                    <a:pt x="22" y="18"/>
                    <a:pt x="22" y="19"/>
                  </a:cubicBezTo>
                  <a:cubicBezTo>
                    <a:pt x="22" y="21"/>
                    <a:pt x="23" y="23"/>
                    <a:pt x="2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4"/>
                    <a:pt x="17" y="22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4"/>
                    <a:pt x="12" y="26"/>
                    <a:pt x="9" y="26"/>
                  </a:cubicBezTo>
                  <a:cubicBezTo>
                    <a:pt x="5" y="26"/>
                    <a:pt x="0" y="23"/>
                    <a:pt x="0" y="18"/>
                  </a:cubicBezTo>
                  <a:cubicBezTo>
                    <a:pt x="0" y="15"/>
                    <a:pt x="2" y="12"/>
                    <a:pt x="5" y="11"/>
                  </a:cubicBezTo>
                  <a:cubicBezTo>
                    <a:pt x="7" y="10"/>
                    <a:pt x="10" y="10"/>
                    <a:pt x="13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6"/>
                    <a:pt x="15" y="4"/>
                    <a:pt x="11" y="4"/>
                  </a:cubicBezTo>
                  <a:cubicBezTo>
                    <a:pt x="8" y="4"/>
                    <a:pt x="5" y="5"/>
                    <a:pt x="3" y="7"/>
                  </a:cubicBezTo>
                  <a:lnTo>
                    <a:pt x="3" y="2"/>
                  </a:lnTo>
                  <a:close/>
                  <a:moveTo>
                    <a:pt x="11" y="21"/>
                  </a:moveTo>
                  <a:cubicBezTo>
                    <a:pt x="13" y="21"/>
                    <a:pt x="14" y="20"/>
                    <a:pt x="15" y="19"/>
                  </a:cubicBezTo>
                  <a:cubicBezTo>
                    <a:pt x="16" y="17"/>
                    <a:pt x="16" y="15"/>
                    <a:pt x="16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1" y="14"/>
                    <a:pt x="7" y="14"/>
                    <a:pt x="7" y="18"/>
                  </a:cubicBezTo>
                  <a:cubicBezTo>
                    <a:pt x="7" y="20"/>
                    <a:pt x="8" y="21"/>
                    <a:pt x="11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5" name="Freeform 298"/>
            <p:cNvSpPr>
              <a:spLocks/>
            </p:cNvSpPr>
            <p:nvPr/>
          </p:nvSpPr>
          <p:spPr bwMode="auto">
            <a:xfrm>
              <a:off x="5070475" y="1501776"/>
              <a:ext cx="53975" cy="111125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7" y="32"/>
                </a:cxn>
                <a:cxn ang="0">
                  <a:pos x="12" y="33"/>
                </a:cxn>
                <a:cxn ang="0">
                  <a:pos x="4" y="25"/>
                </a:cxn>
                <a:cxn ang="0">
                  <a:pos x="4" y="12"/>
                </a:cxn>
              </a:cxnLst>
              <a:rect l="0" t="0" r="r" b="b"/>
              <a:pathLst>
                <a:path w="17" h="33">
                  <a:moveTo>
                    <a:pt x="4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1" y="28"/>
                    <a:pt x="14" y="28"/>
                  </a:cubicBezTo>
                  <a:cubicBezTo>
                    <a:pt x="15" y="28"/>
                    <a:pt x="16" y="27"/>
                    <a:pt x="17" y="27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2"/>
                    <a:pt x="14" y="33"/>
                    <a:pt x="12" y="33"/>
                  </a:cubicBezTo>
                  <a:cubicBezTo>
                    <a:pt x="7" y="33"/>
                    <a:pt x="4" y="29"/>
                    <a:pt x="4" y="25"/>
                  </a:cubicBezTo>
                  <a:lnTo>
                    <a:pt x="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6" name="Freeform 299"/>
            <p:cNvSpPr>
              <a:spLocks noEditPoints="1"/>
            </p:cNvSpPr>
            <p:nvPr/>
          </p:nvSpPr>
          <p:spPr bwMode="auto">
            <a:xfrm>
              <a:off x="5140325" y="1490663"/>
              <a:ext cx="19050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2" h="75">
                  <a:moveTo>
                    <a:pt x="0" y="0"/>
                  </a:moveTo>
                  <a:lnTo>
                    <a:pt x="12" y="0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2" y="22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7" name="Freeform 300"/>
            <p:cNvSpPr>
              <a:spLocks noEditPoints="1"/>
            </p:cNvSpPr>
            <p:nvPr/>
          </p:nvSpPr>
          <p:spPr bwMode="auto">
            <a:xfrm>
              <a:off x="5178425" y="1525588"/>
              <a:ext cx="82550" cy="873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6" y="13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13" y="21"/>
                </a:cxn>
                <a:cxn ang="0">
                  <a:pos x="19" y="12"/>
                </a:cxn>
                <a:cxn ang="0">
                  <a:pos x="13" y="5"/>
                </a:cxn>
                <a:cxn ang="0">
                  <a:pos x="7" y="12"/>
                </a:cxn>
                <a:cxn ang="0">
                  <a:pos x="13" y="21"/>
                </a:cxn>
              </a:cxnLst>
              <a:rect l="0" t="0" r="r" b="b"/>
              <a:pathLst>
                <a:path w="26" h="26">
                  <a:moveTo>
                    <a:pt x="13" y="0"/>
                  </a:moveTo>
                  <a:cubicBezTo>
                    <a:pt x="20" y="0"/>
                    <a:pt x="26" y="5"/>
                    <a:pt x="26" y="13"/>
                  </a:cubicBezTo>
                  <a:cubicBezTo>
                    <a:pt x="26" y="20"/>
                    <a:pt x="21" y="26"/>
                    <a:pt x="13" y="26"/>
                  </a:cubicBezTo>
                  <a:cubicBezTo>
                    <a:pt x="5" y="26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lose/>
                  <a:moveTo>
                    <a:pt x="13" y="21"/>
                  </a:moveTo>
                  <a:cubicBezTo>
                    <a:pt x="18" y="21"/>
                    <a:pt x="19" y="16"/>
                    <a:pt x="19" y="12"/>
                  </a:cubicBezTo>
                  <a:cubicBezTo>
                    <a:pt x="19" y="8"/>
                    <a:pt x="17" y="5"/>
                    <a:pt x="13" y="5"/>
                  </a:cubicBezTo>
                  <a:cubicBezTo>
                    <a:pt x="9" y="5"/>
                    <a:pt x="7" y="8"/>
                    <a:pt x="7" y="12"/>
                  </a:cubicBezTo>
                  <a:cubicBezTo>
                    <a:pt x="7" y="16"/>
                    <a:pt x="8" y="21"/>
                    <a:pt x="13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58" name="Freeform 301"/>
            <p:cNvSpPr>
              <a:spLocks/>
            </p:cNvSpPr>
            <p:nvPr/>
          </p:nvSpPr>
          <p:spPr bwMode="auto">
            <a:xfrm>
              <a:off x="5280025" y="1525588"/>
              <a:ext cx="73025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4" y="0"/>
                </a:cxn>
                <a:cxn ang="0">
                  <a:pos x="23" y="9"/>
                </a:cxn>
                <a:cxn ang="0">
                  <a:pos x="23" y="25"/>
                </a:cxn>
                <a:cxn ang="0">
                  <a:pos x="16" y="25"/>
                </a:cxn>
                <a:cxn ang="0">
                  <a:pos x="16" y="12"/>
                </a:cxn>
                <a:cxn ang="0">
                  <a:pos x="12" y="5"/>
                </a:cxn>
                <a:cxn ang="0">
                  <a:pos x="6" y="13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23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8" y="1"/>
                    <a:pt x="11" y="0"/>
                    <a:pt x="14" y="0"/>
                  </a:cubicBezTo>
                  <a:cubicBezTo>
                    <a:pt x="20" y="0"/>
                    <a:pt x="23" y="4"/>
                    <a:pt x="23" y="9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9"/>
                    <a:pt x="16" y="5"/>
                    <a:pt x="12" y="5"/>
                  </a:cubicBezTo>
                  <a:cubicBezTo>
                    <a:pt x="7" y="5"/>
                    <a:pt x="6" y="10"/>
                    <a:pt x="6" y="13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</p:grpSp>
      <p:grpSp>
        <p:nvGrpSpPr>
          <p:cNvPr id="59" name="Groep 68"/>
          <p:cNvGrpSpPr>
            <a:grpSpLocks noChangeAspect="1"/>
          </p:cNvGrpSpPr>
          <p:nvPr/>
        </p:nvGrpSpPr>
        <p:grpSpPr>
          <a:xfrm>
            <a:off x="5612306" y="1540828"/>
            <a:ext cx="1476851" cy="166688"/>
            <a:chOff x="5689600" y="1487488"/>
            <a:chExt cx="1406525" cy="158750"/>
          </a:xfrm>
          <a:solidFill>
            <a:schemeClr val="bg1">
              <a:lumMod val="65000"/>
            </a:schemeClr>
          </a:solidFill>
        </p:grpSpPr>
        <p:sp>
          <p:nvSpPr>
            <p:cNvPr id="60" name="Freeform 302"/>
            <p:cNvSpPr>
              <a:spLocks/>
            </p:cNvSpPr>
            <p:nvPr/>
          </p:nvSpPr>
          <p:spPr bwMode="auto">
            <a:xfrm>
              <a:off x="5689600" y="1493838"/>
              <a:ext cx="120650" cy="115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0"/>
                </a:cxn>
                <a:cxn ang="0">
                  <a:pos x="38" y="56"/>
                </a:cxn>
                <a:cxn ang="0">
                  <a:pos x="38" y="56"/>
                </a:cxn>
                <a:cxn ang="0">
                  <a:pos x="54" y="0"/>
                </a:cxn>
                <a:cxn ang="0">
                  <a:pos x="76" y="0"/>
                </a:cxn>
                <a:cxn ang="0">
                  <a:pos x="76" y="73"/>
                </a:cxn>
                <a:cxn ang="0">
                  <a:pos x="62" y="73"/>
                </a:cxn>
                <a:cxn ang="0">
                  <a:pos x="62" y="13"/>
                </a:cxn>
                <a:cxn ang="0">
                  <a:pos x="62" y="13"/>
                </a:cxn>
                <a:cxn ang="0">
                  <a:pos x="44" y="73"/>
                </a:cxn>
                <a:cxn ang="0">
                  <a:pos x="32" y="73"/>
                </a:cxn>
                <a:cxn ang="0">
                  <a:pos x="14" y="13"/>
                </a:cxn>
                <a:cxn ang="0">
                  <a:pos x="12" y="13"/>
                </a:cxn>
                <a:cxn ang="0">
                  <a:pos x="12" y="73"/>
                </a:cxn>
                <a:cxn ang="0">
                  <a:pos x="0" y="73"/>
                </a:cxn>
                <a:cxn ang="0">
                  <a:pos x="0" y="0"/>
                </a:cxn>
              </a:cxnLst>
              <a:rect l="0" t="0" r="r" b="b"/>
              <a:pathLst>
                <a:path w="76" h="73">
                  <a:moveTo>
                    <a:pt x="0" y="0"/>
                  </a:moveTo>
                  <a:lnTo>
                    <a:pt x="22" y="0"/>
                  </a:lnTo>
                  <a:lnTo>
                    <a:pt x="38" y="56"/>
                  </a:lnTo>
                  <a:lnTo>
                    <a:pt x="38" y="56"/>
                  </a:lnTo>
                  <a:lnTo>
                    <a:pt x="54" y="0"/>
                  </a:lnTo>
                  <a:lnTo>
                    <a:pt x="76" y="0"/>
                  </a:lnTo>
                  <a:lnTo>
                    <a:pt x="76" y="73"/>
                  </a:lnTo>
                  <a:lnTo>
                    <a:pt x="62" y="73"/>
                  </a:lnTo>
                  <a:lnTo>
                    <a:pt x="62" y="13"/>
                  </a:lnTo>
                  <a:lnTo>
                    <a:pt x="62" y="13"/>
                  </a:lnTo>
                  <a:lnTo>
                    <a:pt x="44" y="73"/>
                  </a:lnTo>
                  <a:lnTo>
                    <a:pt x="32" y="73"/>
                  </a:lnTo>
                  <a:lnTo>
                    <a:pt x="14" y="13"/>
                  </a:lnTo>
                  <a:lnTo>
                    <a:pt x="12" y="13"/>
                  </a:lnTo>
                  <a:lnTo>
                    <a:pt x="12" y="73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1" name="Freeform 303"/>
            <p:cNvSpPr>
              <a:spLocks noEditPoints="1"/>
            </p:cNvSpPr>
            <p:nvPr/>
          </p:nvSpPr>
          <p:spPr bwMode="auto">
            <a:xfrm>
              <a:off x="5829300" y="1525588"/>
              <a:ext cx="69850" cy="8731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1" y="0"/>
                </a:cxn>
                <a:cxn ang="0">
                  <a:pos x="22" y="10"/>
                </a:cxn>
                <a:cxn ang="0">
                  <a:pos x="22" y="13"/>
                </a:cxn>
                <a:cxn ang="0">
                  <a:pos x="22" y="19"/>
                </a:cxn>
                <a:cxn ang="0">
                  <a:pos x="22" y="25"/>
                </a:cxn>
                <a:cxn ang="0">
                  <a:pos x="17" y="25"/>
                </a:cxn>
                <a:cxn ang="0">
                  <a:pos x="16" y="21"/>
                </a:cxn>
                <a:cxn ang="0">
                  <a:pos x="16" y="21"/>
                </a:cxn>
                <a:cxn ang="0">
                  <a:pos x="9" y="26"/>
                </a:cxn>
                <a:cxn ang="0">
                  <a:pos x="0" y="18"/>
                </a:cxn>
                <a:cxn ang="0">
                  <a:pos x="4" y="11"/>
                </a:cxn>
                <a:cxn ang="0">
                  <a:pos x="12" y="10"/>
                </a:cxn>
                <a:cxn ang="0">
                  <a:pos x="16" y="10"/>
                </a:cxn>
                <a:cxn ang="0">
                  <a:pos x="10" y="4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0" y="21"/>
                </a:cxn>
                <a:cxn ang="0">
                  <a:pos x="15" y="19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6" y="18"/>
                </a:cxn>
                <a:cxn ang="0">
                  <a:pos x="10" y="21"/>
                </a:cxn>
              </a:cxnLst>
              <a:rect l="0" t="0" r="r" b="b"/>
              <a:pathLst>
                <a:path w="22" h="26">
                  <a:moveTo>
                    <a:pt x="3" y="2"/>
                  </a:moveTo>
                  <a:cubicBezTo>
                    <a:pt x="5" y="0"/>
                    <a:pt x="8" y="0"/>
                    <a:pt x="11" y="0"/>
                  </a:cubicBezTo>
                  <a:cubicBezTo>
                    <a:pt x="19" y="0"/>
                    <a:pt x="22" y="3"/>
                    <a:pt x="22" y="10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6"/>
                    <a:pt x="22" y="18"/>
                    <a:pt x="22" y="19"/>
                  </a:cubicBezTo>
                  <a:cubicBezTo>
                    <a:pt x="22" y="21"/>
                    <a:pt x="22" y="23"/>
                    <a:pt x="22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6" y="24"/>
                    <a:pt x="16" y="22"/>
                    <a:pt x="16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5" y="24"/>
                    <a:pt x="11" y="26"/>
                    <a:pt x="9" y="26"/>
                  </a:cubicBezTo>
                  <a:cubicBezTo>
                    <a:pt x="4" y="26"/>
                    <a:pt x="0" y="23"/>
                    <a:pt x="0" y="18"/>
                  </a:cubicBezTo>
                  <a:cubicBezTo>
                    <a:pt x="0" y="15"/>
                    <a:pt x="2" y="12"/>
                    <a:pt x="4" y="11"/>
                  </a:cubicBezTo>
                  <a:cubicBezTo>
                    <a:pt x="7" y="10"/>
                    <a:pt x="10" y="10"/>
                    <a:pt x="12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6"/>
                    <a:pt x="14" y="4"/>
                    <a:pt x="10" y="4"/>
                  </a:cubicBezTo>
                  <a:cubicBezTo>
                    <a:pt x="8" y="4"/>
                    <a:pt x="5" y="5"/>
                    <a:pt x="3" y="7"/>
                  </a:cubicBezTo>
                  <a:lnTo>
                    <a:pt x="3" y="2"/>
                  </a:lnTo>
                  <a:close/>
                  <a:moveTo>
                    <a:pt x="10" y="21"/>
                  </a:moveTo>
                  <a:cubicBezTo>
                    <a:pt x="12" y="21"/>
                    <a:pt x="14" y="20"/>
                    <a:pt x="15" y="19"/>
                  </a:cubicBezTo>
                  <a:cubicBezTo>
                    <a:pt x="16" y="17"/>
                    <a:pt x="16" y="15"/>
                    <a:pt x="16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0" y="14"/>
                    <a:pt x="6" y="14"/>
                    <a:pt x="6" y="18"/>
                  </a:cubicBezTo>
                  <a:cubicBezTo>
                    <a:pt x="6" y="20"/>
                    <a:pt x="8" y="21"/>
                    <a:pt x="10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2" name="Freeform 304"/>
            <p:cNvSpPr>
              <a:spLocks/>
            </p:cNvSpPr>
            <p:nvPr/>
          </p:nvSpPr>
          <p:spPr bwMode="auto">
            <a:xfrm>
              <a:off x="5915025" y="1525588"/>
              <a:ext cx="60325" cy="87313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4" y="5"/>
                </a:cxn>
                <a:cxn ang="0">
                  <a:pos x="7" y="13"/>
                </a:cxn>
                <a:cxn ang="0">
                  <a:pos x="14" y="21"/>
                </a:cxn>
                <a:cxn ang="0">
                  <a:pos x="19" y="19"/>
                </a:cxn>
                <a:cxn ang="0">
                  <a:pos x="19" y="25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19" y="1"/>
                </a:cxn>
                <a:cxn ang="0">
                  <a:pos x="18" y="6"/>
                </a:cxn>
              </a:cxnLst>
              <a:rect l="0" t="0" r="r" b="b"/>
              <a:pathLst>
                <a:path w="19" h="26">
                  <a:moveTo>
                    <a:pt x="18" y="6"/>
                  </a:moveTo>
                  <a:cubicBezTo>
                    <a:pt x="17" y="5"/>
                    <a:pt x="16" y="5"/>
                    <a:pt x="14" y="5"/>
                  </a:cubicBezTo>
                  <a:cubicBezTo>
                    <a:pt x="10" y="5"/>
                    <a:pt x="7" y="8"/>
                    <a:pt x="7" y="13"/>
                  </a:cubicBezTo>
                  <a:cubicBezTo>
                    <a:pt x="7" y="17"/>
                    <a:pt x="9" y="21"/>
                    <a:pt x="14" y="21"/>
                  </a:cubicBezTo>
                  <a:cubicBezTo>
                    <a:pt x="16" y="21"/>
                    <a:pt x="18" y="20"/>
                    <a:pt x="19" y="19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7" y="25"/>
                    <a:pt x="15" y="26"/>
                    <a:pt x="13" y="26"/>
                  </a:cubicBezTo>
                  <a:cubicBezTo>
                    <a:pt x="4" y="26"/>
                    <a:pt x="0" y="20"/>
                    <a:pt x="0" y="13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5" y="0"/>
                    <a:pt x="17" y="0"/>
                    <a:pt x="19" y="1"/>
                  </a:cubicBezTo>
                  <a:lnTo>
                    <a:pt x="1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3" name="Freeform 305"/>
            <p:cNvSpPr>
              <a:spLocks/>
            </p:cNvSpPr>
            <p:nvPr/>
          </p:nvSpPr>
          <p:spPr bwMode="auto">
            <a:xfrm>
              <a:off x="5991225" y="1487488"/>
              <a:ext cx="73025" cy="1222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14" y="11"/>
                </a:cxn>
                <a:cxn ang="0">
                  <a:pos x="23" y="20"/>
                </a:cxn>
                <a:cxn ang="0">
                  <a:pos x="23" y="36"/>
                </a:cxn>
                <a:cxn ang="0">
                  <a:pos x="16" y="36"/>
                </a:cxn>
                <a:cxn ang="0">
                  <a:pos x="16" y="23"/>
                </a:cxn>
                <a:cxn ang="0">
                  <a:pos x="12" y="16"/>
                </a:cxn>
                <a:cxn ang="0">
                  <a:pos x="6" y="24"/>
                </a:cxn>
                <a:cxn ang="0">
                  <a:pos x="6" y="36"/>
                </a:cxn>
                <a:cxn ang="0">
                  <a:pos x="0" y="36"/>
                </a:cxn>
                <a:cxn ang="0">
                  <a:pos x="0" y="0"/>
                </a:cxn>
              </a:cxnLst>
              <a:rect l="0" t="0" r="r" b="b"/>
              <a:pathLst>
                <a:path w="23" h="36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8" y="12"/>
                    <a:pt x="11" y="11"/>
                    <a:pt x="14" y="11"/>
                  </a:cubicBezTo>
                  <a:cubicBezTo>
                    <a:pt x="20" y="11"/>
                    <a:pt x="23" y="15"/>
                    <a:pt x="23" y="20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6" y="20"/>
                    <a:pt x="16" y="16"/>
                    <a:pt x="12" y="16"/>
                  </a:cubicBezTo>
                  <a:cubicBezTo>
                    <a:pt x="7" y="16"/>
                    <a:pt x="6" y="21"/>
                    <a:pt x="6" y="24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36"/>
                    <a:pt x="0" y="36"/>
                    <a:pt x="0" y="3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4" name="Freeform 306"/>
            <p:cNvSpPr>
              <a:spLocks noEditPoints="1"/>
            </p:cNvSpPr>
            <p:nvPr/>
          </p:nvSpPr>
          <p:spPr bwMode="auto">
            <a:xfrm>
              <a:off x="6086475" y="1490663"/>
              <a:ext cx="22225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4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4" h="75">
                  <a:moveTo>
                    <a:pt x="0" y="0"/>
                  </a:moveTo>
                  <a:lnTo>
                    <a:pt x="14" y="0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4" y="22"/>
                  </a:lnTo>
                  <a:lnTo>
                    <a:pt x="14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5" name="Freeform 307"/>
            <p:cNvSpPr>
              <a:spLocks/>
            </p:cNvSpPr>
            <p:nvPr/>
          </p:nvSpPr>
          <p:spPr bwMode="auto">
            <a:xfrm>
              <a:off x="6130925" y="1525588"/>
              <a:ext cx="73025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4" y="0"/>
                </a:cxn>
                <a:cxn ang="0">
                  <a:pos x="23" y="9"/>
                </a:cxn>
                <a:cxn ang="0">
                  <a:pos x="23" y="25"/>
                </a:cxn>
                <a:cxn ang="0">
                  <a:pos x="16" y="25"/>
                </a:cxn>
                <a:cxn ang="0">
                  <a:pos x="16" y="12"/>
                </a:cxn>
                <a:cxn ang="0">
                  <a:pos x="12" y="5"/>
                </a:cxn>
                <a:cxn ang="0">
                  <a:pos x="6" y="13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23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8" y="1"/>
                    <a:pt x="11" y="0"/>
                    <a:pt x="14" y="0"/>
                  </a:cubicBezTo>
                  <a:cubicBezTo>
                    <a:pt x="20" y="0"/>
                    <a:pt x="23" y="4"/>
                    <a:pt x="23" y="9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9"/>
                    <a:pt x="16" y="5"/>
                    <a:pt x="12" y="5"/>
                  </a:cubicBezTo>
                  <a:cubicBezTo>
                    <a:pt x="8" y="5"/>
                    <a:pt x="6" y="10"/>
                    <a:pt x="6" y="13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6" name="Freeform 308"/>
            <p:cNvSpPr>
              <a:spLocks noEditPoints="1"/>
            </p:cNvSpPr>
            <p:nvPr/>
          </p:nvSpPr>
          <p:spPr bwMode="auto">
            <a:xfrm>
              <a:off x="6223000" y="1525588"/>
              <a:ext cx="73025" cy="87313"/>
            </a:xfrm>
            <a:custGeom>
              <a:avLst/>
              <a:gdLst/>
              <a:ahLst/>
              <a:cxnLst>
                <a:cxn ang="0">
                  <a:pos x="21" y="24"/>
                </a:cxn>
                <a:cxn ang="0">
                  <a:pos x="12" y="26"/>
                </a:cxn>
                <a:cxn ang="0">
                  <a:pos x="0" y="13"/>
                </a:cxn>
                <a:cxn ang="0">
                  <a:pos x="11" y="0"/>
                </a:cxn>
                <a:cxn ang="0">
                  <a:pos x="23" y="15"/>
                </a:cxn>
                <a:cxn ang="0">
                  <a:pos x="6" y="15"/>
                </a:cxn>
                <a:cxn ang="0">
                  <a:pos x="13" y="21"/>
                </a:cxn>
                <a:cxn ang="0">
                  <a:pos x="21" y="18"/>
                </a:cxn>
                <a:cxn ang="0">
                  <a:pos x="21" y="24"/>
                </a:cxn>
                <a:cxn ang="0">
                  <a:pos x="17" y="10"/>
                </a:cxn>
                <a:cxn ang="0">
                  <a:pos x="11" y="4"/>
                </a:cxn>
                <a:cxn ang="0">
                  <a:pos x="6" y="10"/>
                </a:cxn>
                <a:cxn ang="0">
                  <a:pos x="17" y="10"/>
                </a:cxn>
              </a:cxnLst>
              <a:rect l="0" t="0" r="r" b="b"/>
              <a:pathLst>
                <a:path w="23" h="26">
                  <a:moveTo>
                    <a:pt x="21" y="24"/>
                  </a:moveTo>
                  <a:cubicBezTo>
                    <a:pt x="19" y="25"/>
                    <a:pt x="16" y="26"/>
                    <a:pt x="12" y="26"/>
                  </a:cubicBezTo>
                  <a:cubicBezTo>
                    <a:pt x="4" y="26"/>
                    <a:pt x="0" y="21"/>
                    <a:pt x="0" y="13"/>
                  </a:cubicBezTo>
                  <a:cubicBezTo>
                    <a:pt x="0" y="6"/>
                    <a:pt x="3" y="0"/>
                    <a:pt x="11" y="0"/>
                  </a:cubicBezTo>
                  <a:cubicBezTo>
                    <a:pt x="20" y="0"/>
                    <a:pt x="23" y="6"/>
                    <a:pt x="23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9" y="21"/>
                    <a:pt x="13" y="21"/>
                  </a:cubicBezTo>
                  <a:cubicBezTo>
                    <a:pt x="16" y="21"/>
                    <a:pt x="19" y="20"/>
                    <a:pt x="21" y="18"/>
                  </a:cubicBezTo>
                  <a:lnTo>
                    <a:pt x="21" y="24"/>
                  </a:lnTo>
                  <a:close/>
                  <a:moveTo>
                    <a:pt x="17" y="10"/>
                  </a:moveTo>
                  <a:cubicBezTo>
                    <a:pt x="16" y="7"/>
                    <a:pt x="15" y="4"/>
                    <a:pt x="11" y="4"/>
                  </a:cubicBezTo>
                  <a:cubicBezTo>
                    <a:pt x="8" y="4"/>
                    <a:pt x="6" y="7"/>
                    <a:pt x="6" y="10"/>
                  </a:cubicBezTo>
                  <a:lnTo>
                    <a:pt x="1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7" name="Freeform 309"/>
            <p:cNvSpPr>
              <a:spLocks noEditPoints="1"/>
            </p:cNvSpPr>
            <p:nvPr/>
          </p:nvSpPr>
          <p:spPr bwMode="auto">
            <a:xfrm>
              <a:off x="6356350" y="1493838"/>
              <a:ext cx="101600" cy="119063"/>
            </a:xfrm>
            <a:custGeom>
              <a:avLst/>
              <a:gdLst/>
              <a:ahLst/>
              <a:cxnLst>
                <a:cxn ang="0">
                  <a:pos x="22" y="23"/>
                </a:cxn>
                <a:cxn ang="0">
                  <a:pos x="24" y="16"/>
                </a:cxn>
                <a:cxn ang="0">
                  <a:pos x="30" y="16"/>
                </a:cxn>
                <a:cxn ang="0">
                  <a:pos x="26" y="27"/>
                </a:cxn>
                <a:cxn ang="0">
                  <a:pos x="32" y="34"/>
                </a:cxn>
                <a:cxn ang="0">
                  <a:pos x="23" y="34"/>
                </a:cxn>
                <a:cxn ang="0">
                  <a:pos x="21" y="31"/>
                </a:cxn>
                <a:cxn ang="0">
                  <a:pos x="12" y="35"/>
                </a:cxn>
                <a:cxn ang="0">
                  <a:pos x="0" y="25"/>
                </a:cxn>
                <a:cxn ang="0">
                  <a:pos x="7" y="16"/>
                </a:cxn>
                <a:cxn ang="0">
                  <a:pos x="3" y="8"/>
                </a:cxn>
                <a:cxn ang="0">
                  <a:pos x="13" y="0"/>
                </a:cxn>
                <a:cxn ang="0">
                  <a:pos x="22" y="7"/>
                </a:cxn>
                <a:cxn ang="0">
                  <a:pos x="16" y="16"/>
                </a:cxn>
                <a:cxn ang="0">
                  <a:pos x="22" y="23"/>
                </a:cxn>
                <a:cxn ang="0">
                  <a:pos x="11" y="19"/>
                </a:cxn>
                <a:cxn ang="0">
                  <a:pos x="7" y="25"/>
                </a:cxn>
                <a:cxn ang="0">
                  <a:pos x="12" y="30"/>
                </a:cxn>
                <a:cxn ang="0">
                  <a:pos x="18" y="28"/>
                </a:cxn>
                <a:cxn ang="0">
                  <a:pos x="11" y="19"/>
                </a:cxn>
                <a:cxn ang="0">
                  <a:pos x="17" y="8"/>
                </a:cxn>
                <a:cxn ang="0">
                  <a:pos x="13" y="5"/>
                </a:cxn>
                <a:cxn ang="0">
                  <a:pos x="9" y="8"/>
                </a:cxn>
                <a:cxn ang="0">
                  <a:pos x="12" y="13"/>
                </a:cxn>
                <a:cxn ang="0">
                  <a:pos x="17" y="8"/>
                </a:cxn>
              </a:cxnLst>
              <a:rect l="0" t="0" r="r" b="b"/>
              <a:pathLst>
                <a:path w="32" h="35">
                  <a:moveTo>
                    <a:pt x="22" y="23"/>
                  </a:moveTo>
                  <a:cubicBezTo>
                    <a:pt x="24" y="21"/>
                    <a:pt x="24" y="18"/>
                    <a:pt x="24" y="16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30" y="20"/>
                    <a:pt x="28" y="24"/>
                    <a:pt x="26" y="27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19" y="33"/>
                    <a:pt x="15" y="35"/>
                    <a:pt x="12" y="35"/>
                  </a:cubicBezTo>
                  <a:cubicBezTo>
                    <a:pt x="5" y="35"/>
                    <a:pt x="0" y="31"/>
                    <a:pt x="0" y="25"/>
                  </a:cubicBezTo>
                  <a:cubicBezTo>
                    <a:pt x="0" y="21"/>
                    <a:pt x="2" y="18"/>
                    <a:pt x="7" y="16"/>
                  </a:cubicBezTo>
                  <a:cubicBezTo>
                    <a:pt x="5" y="13"/>
                    <a:pt x="3" y="11"/>
                    <a:pt x="3" y="8"/>
                  </a:cubicBezTo>
                  <a:cubicBezTo>
                    <a:pt x="3" y="2"/>
                    <a:pt x="8" y="0"/>
                    <a:pt x="13" y="0"/>
                  </a:cubicBezTo>
                  <a:cubicBezTo>
                    <a:pt x="17" y="0"/>
                    <a:pt x="22" y="2"/>
                    <a:pt x="22" y="7"/>
                  </a:cubicBezTo>
                  <a:cubicBezTo>
                    <a:pt x="22" y="12"/>
                    <a:pt x="20" y="14"/>
                    <a:pt x="16" y="16"/>
                  </a:cubicBezTo>
                  <a:lnTo>
                    <a:pt x="22" y="23"/>
                  </a:lnTo>
                  <a:close/>
                  <a:moveTo>
                    <a:pt x="11" y="19"/>
                  </a:moveTo>
                  <a:cubicBezTo>
                    <a:pt x="8" y="20"/>
                    <a:pt x="7" y="22"/>
                    <a:pt x="7" y="25"/>
                  </a:cubicBezTo>
                  <a:cubicBezTo>
                    <a:pt x="7" y="28"/>
                    <a:pt x="9" y="30"/>
                    <a:pt x="12" y="30"/>
                  </a:cubicBezTo>
                  <a:cubicBezTo>
                    <a:pt x="15" y="30"/>
                    <a:pt x="17" y="29"/>
                    <a:pt x="18" y="28"/>
                  </a:cubicBezTo>
                  <a:lnTo>
                    <a:pt x="11" y="19"/>
                  </a:lnTo>
                  <a:close/>
                  <a:moveTo>
                    <a:pt x="17" y="8"/>
                  </a:moveTo>
                  <a:cubicBezTo>
                    <a:pt x="17" y="6"/>
                    <a:pt x="15" y="5"/>
                    <a:pt x="13" y="5"/>
                  </a:cubicBezTo>
                  <a:cubicBezTo>
                    <a:pt x="11" y="5"/>
                    <a:pt x="9" y="6"/>
                    <a:pt x="9" y="8"/>
                  </a:cubicBezTo>
                  <a:cubicBezTo>
                    <a:pt x="9" y="10"/>
                    <a:pt x="11" y="12"/>
                    <a:pt x="12" y="13"/>
                  </a:cubicBezTo>
                  <a:cubicBezTo>
                    <a:pt x="14" y="12"/>
                    <a:pt x="17" y="10"/>
                    <a:pt x="17" y="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8" name="Freeform 310"/>
            <p:cNvSpPr>
              <a:spLocks/>
            </p:cNvSpPr>
            <p:nvPr/>
          </p:nvSpPr>
          <p:spPr bwMode="auto">
            <a:xfrm>
              <a:off x="6515100" y="1493838"/>
              <a:ext cx="66675" cy="119063"/>
            </a:xfrm>
            <a:custGeom>
              <a:avLst/>
              <a:gdLst/>
              <a:ahLst/>
              <a:cxnLst>
                <a:cxn ang="0">
                  <a:pos x="19" y="7"/>
                </a:cxn>
                <a:cxn ang="0">
                  <a:pos x="12" y="5"/>
                </a:cxn>
                <a:cxn ang="0">
                  <a:pos x="7" y="10"/>
                </a:cxn>
                <a:cxn ang="0">
                  <a:pos x="21" y="24"/>
                </a:cxn>
                <a:cxn ang="0">
                  <a:pos x="9" y="35"/>
                </a:cxn>
                <a:cxn ang="0">
                  <a:pos x="0" y="33"/>
                </a:cxn>
                <a:cxn ang="0">
                  <a:pos x="1" y="27"/>
                </a:cxn>
                <a:cxn ang="0">
                  <a:pos x="8" y="29"/>
                </a:cxn>
                <a:cxn ang="0">
                  <a:pos x="14" y="25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19" y="1"/>
                </a:cxn>
                <a:cxn ang="0">
                  <a:pos x="19" y="7"/>
                </a:cxn>
              </a:cxnLst>
              <a:rect l="0" t="0" r="r" b="b"/>
              <a:pathLst>
                <a:path w="21" h="35">
                  <a:moveTo>
                    <a:pt x="19" y="7"/>
                  </a:moveTo>
                  <a:cubicBezTo>
                    <a:pt x="16" y="6"/>
                    <a:pt x="14" y="5"/>
                    <a:pt x="12" y="5"/>
                  </a:cubicBezTo>
                  <a:cubicBezTo>
                    <a:pt x="9" y="5"/>
                    <a:pt x="7" y="6"/>
                    <a:pt x="7" y="10"/>
                  </a:cubicBezTo>
                  <a:cubicBezTo>
                    <a:pt x="7" y="16"/>
                    <a:pt x="21" y="13"/>
                    <a:pt x="21" y="24"/>
                  </a:cubicBezTo>
                  <a:cubicBezTo>
                    <a:pt x="21" y="32"/>
                    <a:pt x="15" y="35"/>
                    <a:pt x="9" y="35"/>
                  </a:cubicBezTo>
                  <a:cubicBezTo>
                    <a:pt x="5" y="35"/>
                    <a:pt x="3" y="34"/>
                    <a:pt x="0" y="33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3" y="28"/>
                    <a:pt x="6" y="29"/>
                    <a:pt x="8" y="29"/>
                  </a:cubicBezTo>
                  <a:cubicBezTo>
                    <a:pt x="11" y="29"/>
                    <a:pt x="14" y="28"/>
                    <a:pt x="14" y="25"/>
                  </a:cubicBezTo>
                  <a:cubicBezTo>
                    <a:pt x="14" y="19"/>
                    <a:pt x="0" y="21"/>
                    <a:pt x="0" y="10"/>
                  </a:cubicBezTo>
                  <a:cubicBezTo>
                    <a:pt x="0" y="3"/>
                    <a:pt x="5" y="0"/>
                    <a:pt x="11" y="0"/>
                  </a:cubicBezTo>
                  <a:cubicBezTo>
                    <a:pt x="14" y="0"/>
                    <a:pt x="17" y="0"/>
                    <a:pt x="19" y="1"/>
                  </a:cubicBezTo>
                  <a:lnTo>
                    <a:pt x="19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69" name="Freeform 311"/>
            <p:cNvSpPr>
              <a:spLocks/>
            </p:cNvSpPr>
            <p:nvPr/>
          </p:nvSpPr>
          <p:spPr bwMode="auto">
            <a:xfrm>
              <a:off x="6594475" y="1525588"/>
              <a:ext cx="79375" cy="120650"/>
            </a:xfrm>
            <a:custGeom>
              <a:avLst/>
              <a:gdLst/>
              <a:ahLst/>
              <a:cxnLst>
                <a:cxn ang="0">
                  <a:pos x="13" y="18"/>
                </a:cxn>
                <a:cxn ang="0">
                  <a:pos x="13" y="18"/>
                </a:cxn>
                <a:cxn ang="0">
                  <a:pos x="19" y="0"/>
                </a:cxn>
                <a:cxn ang="0">
                  <a:pos x="25" y="0"/>
                </a:cxn>
                <a:cxn ang="0">
                  <a:pos x="16" y="25"/>
                </a:cxn>
                <a:cxn ang="0">
                  <a:pos x="6" y="36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5" y="31"/>
                </a:cxn>
                <a:cxn ang="0">
                  <a:pos x="9" y="26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3" y="18"/>
                </a:cxn>
              </a:cxnLst>
              <a:rect l="0" t="0" r="r" b="b"/>
              <a:pathLst>
                <a:path w="25" h="36">
                  <a:moveTo>
                    <a:pt x="13" y="18"/>
                  </a:moveTo>
                  <a:cubicBezTo>
                    <a:pt x="13" y="18"/>
                    <a:pt x="13" y="18"/>
                    <a:pt x="13" y="1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4" y="30"/>
                    <a:pt x="12" y="36"/>
                    <a:pt x="6" y="36"/>
                  </a:cubicBezTo>
                  <a:cubicBezTo>
                    <a:pt x="4" y="36"/>
                    <a:pt x="3" y="35"/>
                    <a:pt x="1" y="35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2" y="30"/>
                    <a:pt x="3" y="31"/>
                    <a:pt x="5" y="31"/>
                  </a:cubicBezTo>
                  <a:cubicBezTo>
                    <a:pt x="8" y="31"/>
                    <a:pt x="9" y="29"/>
                    <a:pt x="9" y="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lnTo>
                    <a:pt x="13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0" name="Freeform 312"/>
            <p:cNvSpPr>
              <a:spLocks/>
            </p:cNvSpPr>
            <p:nvPr/>
          </p:nvSpPr>
          <p:spPr bwMode="auto">
            <a:xfrm>
              <a:off x="6683375" y="1525588"/>
              <a:ext cx="57150" cy="87313"/>
            </a:xfrm>
            <a:custGeom>
              <a:avLst/>
              <a:gdLst/>
              <a:ahLst/>
              <a:cxnLst>
                <a:cxn ang="0">
                  <a:pos x="17" y="5"/>
                </a:cxn>
                <a:cxn ang="0">
                  <a:pos x="11" y="4"/>
                </a:cxn>
                <a:cxn ang="0">
                  <a:pos x="7" y="7"/>
                </a:cxn>
                <a:cxn ang="0">
                  <a:pos x="18" y="17"/>
                </a:cxn>
                <a:cxn ang="0">
                  <a:pos x="8" y="26"/>
                </a:cxn>
                <a:cxn ang="0">
                  <a:pos x="1" y="24"/>
                </a:cxn>
                <a:cxn ang="0">
                  <a:pos x="1" y="19"/>
                </a:cxn>
                <a:cxn ang="0">
                  <a:pos x="7" y="21"/>
                </a:cxn>
                <a:cxn ang="0">
                  <a:pos x="11" y="18"/>
                </a:cxn>
                <a:cxn ang="0">
                  <a:pos x="0" y="7"/>
                </a:cxn>
                <a:cxn ang="0">
                  <a:pos x="10" y="0"/>
                </a:cxn>
                <a:cxn ang="0">
                  <a:pos x="17" y="1"/>
                </a:cxn>
                <a:cxn ang="0">
                  <a:pos x="17" y="5"/>
                </a:cxn>
              </a:cxnLst>
              <a:rect l="0" t="0" r="r" b="b"/>
              <a:pathLst>
                <a:path w="18" h="26">
                  <a:moveTo>
                    <a:pt x="17" y="5"/>
                  </a:moveTo>
                  <a:cubicBezTo>
                    <a:pt x="15" y="5"/>
                    <a:pt x="13" y="4"/>
                    <a:pt x="11" y="4"/>
                  </a:cubicBezTo>
                  <a:cubicBezTo>
                    <a:pt x="9" y="4"/>
                    <a:pt x="7" y="5"/>
                    <a:pt x="7" y="7"/>
                  </a:cubicBezTo>
                  <a:cubicBezTo>
                    <a:pt x="7" y="11"/>
                    <a:pt x="18" y="9"/>
                    <a:pt x="18" y="17"/>
                  </a:cubicBezTo>
                  <a:cubicBezTo>
                    <a:pt x="18" y="23"/>
                    <a:pt x="13" y="26"/>
                    <a:pt x="8" y="26"/>
                  </a:cubicBezTo>
                  <a:cubicBezTo>
                    <a:pt x="5" y="26"/>
                    <a:pt x="3" y="25"/>
                    <a:pt x="1" y="24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3" y="20"/>
                    <a:pt x="5" y="21"/>
                    <a:pt x="7" y="21"/>
                  </a:cubicBezTo>
                  <a:cubicBezTo>
                    <a:pt x="9" y="21"/>
                    <a:pt x="11" y="20"/>
                    <a:pt x="11" y="18"/>
                  </a:cubicBezTo>
                  <a:cubicBezTo>
                    <a:pt x="11" y="13"/>
                    <a:pt x="0" y="16"/>
                    <a:pt x="0" y="7"/>
                  </a:cubicBezTo>
                  <a:cubicBezTo>
                    <a:pt x="0" y="2"/>
                    <a:pt x="5" y="0"/>
                    <a:pt x="10" y="0"/>
                  </a:cubicBezTo>
                  <a:cubicBezTo>
                    <a:pt x="13" y="0"/>
                    <a:pt x="15" y="0"/>
                    <a:pt x="17" y="1"/>
                  </a:cubicBezTo>
                  <a:lnTo>
                    <a:pt x="17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1" name="Freeform 313"/>
            <p:cNvSpPr>
              <a:spLocks/>
            </p:cNvSpPr>
            <p:nvPr/>
          </p:nvSpPr>
          <p:spPr bwMode="auto">
            <a:xfrm>
              <a:off x="6750050" y="1501776"/>
              <a:ext cx="57150" cy="111125"/>
            </a:xfrm>
            <a:custGeom>
              <a:avLst/>
              <a:gdLst/>
              <a:ahLst/>
              <a:cxnLst>
                <a:cxn ang="0">
                  <a:pos x="5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8" y="32"/>
                </a:cxn>
                <a:cxn ang="0">
                  <a:pos x="13" y="33"/>
                </a:cxn>
                <a:cxn ang="0">
                  <a:pos x="5" y="25"/>
                </a:cxn>
                <a:cxn ang="0">
                  <a:pos x="5" y="12"/>
                </a:cxn>
              </a:cxnLst>
              <a:rect l="0" t="0" r="r" b="b"/>
              <a:pathLst>
                <a:path w="18" h="33">
                  <a:moveTo>
                    <a:pt x="5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2" y="28"/>
                    <a:pt x="14" y="28"/>
                  </a:cubicBezTo>
                  <a:cubicBezTo>
                    <a:pt x="16" y="28"/>
                    <a:pt x="17" y="27"/>
                    <a:pt x="17" y="27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6" y="32"/>
                    <a:pt x="15" y="33"/>
                    <a:pt x="13" y="33"/>
                  </a:cubicBezTo>
                  <a:cubicBezTo>
                    <a:pt x="8" y="33"/>
                    <a:pt x="5" y="29"/>
                    <a:pt x="5" y="25"/>
                  </a:cubicBezTo>
                  <a:lnTo>
                    <a:pt x="5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2" name="Freeform 314"/>
            <p:cNvSpPr>
              <a:spLocks noEditPoints="1"/>
            </p:cNvSpPr>
            <p:nvPr/>
          </p:nvSpPr>
          <p:spPr bwMode="auto">
            <a:xfrm>
              <a:off x="6816725" y="1525588"/>
              <a:ext cx="73025" cy="87313"/>
            </a:xfrm>
            <a:custGeom>
              <a:avLst/>
              <a:gdLst/>
              <a:ahLst/>
              <a:cxnLst>
                <a:cxn ang="0">
                  <a:pos x="21" y="24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1" y="0"/>
                </a:cxn>
                <a:cxn ang="0">
                  <a:pos x="23" y="15"/>
                </a:cxn>
                <a:cxn ang="0">
                  <a:pos x="6" y="15"/>
                </a:cxn>
                <a:cxn ang="0">
                  <a:pos x="13" y="21"/>
                </a:cxn>
                <a:cxn ang="0">
                  <a:pos x="21" y="18"/>
                </a:cxn>
                <a:cxn ang="0">
                  <a:pos x="21" y="24"/>
                </a:cxn>
                <a:cxn ang="0">
                  <a:pos x="17" y="10"/>
                </a:cxn>
                <a:cxn ang="0">
                  <a:pos x="12" y="4"/>
                </a:cxn>
                <a:cxn ang="0">
                  <a:pos x="6" y="10"/>
                </a:cxn>
                <a:cxn ang="0">
                  <a:pos x="17" y="10"/>
                </a:cxn>
              </a:cxnLst>
              <a:rect l="0" t="0" r="r" b="b"/>
              <a:pathLst>
                <a:path w="23" h="26">
                  <a:moveTo>
                    <a:pt x="21" y="24"/>
                  </a:moveTo>
                  <a:cubicBezTo>
                    <a:pt x="19" y="25"/>
                    <a:pt x="16" y="26"/>
                    <a:pt x="13" y="26"/>
                  </a:cubicBezTo>
                  <a:cubicBezTo>
                    <a:pt x="4" y="26"/>
                    <a:pt x="0" y="21"/>
                    <a:pt x="0" y="13"/>
                  </a:cubicBezTo>
                  <a:cubicBezTo>
                    <a:pt x="0" y="6"/>
                    <a:pt x="3" y="0"/>
                    <a:pt x="11" y="0"/>
                  </a:cubicBezTo>
                  <a:cubicBezTo>
                    <a:pt x="20" y="0"/>
                    <a:pt x="23" y="6"/>
                    <a:pt x="23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9" y="21"/>
                    <a:pt x="13" y="21"/>
                  </a:cubicBezTo>
                  <a:cubicBezTo>
                    <a:pt x="16" y="21"/>
                    <a:pt x="19" y="20"/>
                    <a:pt x="21" y="18"/>
                  </a:cubicBezTo>
                  <a:lnTo>
                    <a:pt x="21" y="24"/>
                  </a:lnTo>
                  <a:close/>
                  <a:moveTo>
                    <a:pt x="17" y="10"/>
                  </a:moveTo>
                  <a:cubicBezTo>
                    <a:pt x="17" y="7"/>
                    <a:pt x="15" y="4"/>
                    <a:pt x="12" y="4"/>
                  </a:cubicBezTo>
                  <a:cubicBezTo>
                    <a:pt x="8" y="4"/>
                    <a:pt x="6" y="7"/>
                    <a:pt x="6" y="10"/>
                  </a:cubicBezTo>
                  <a:lnTo>
                    <a:pt x="1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3" name="Freeform 315"/>
            <p:cNvSpPr>
              <a:spLocks/>
            </p:cNvSpPr>
            <p:nvPr/>
          </p:nvSpPr>
          <p:spPr bwMode="auto">
            <a:xfrm>
              <a:off x="6908800" y="1525588"/>
              <a:ext cx="114300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3" y="0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6" y="9"/>
                </a:cxn>
                <a:cxn ang="0">
                  <a:pos x="36" y="25"/>
                </a:cxn>
                <a:cxn ang="0">
                  <a:pos x="29" y="25"/>
                </a:cxn>
                <a:cxn ang="0">
                  <a:pos x="29" y="10"/>
                </a:cxn>
                <a:cxn ang="0">
                  <a:pos x="26" y="5"/>
                </a:cxn>
                <a:cxn ang="0">
                  <a:pos x="21" y="13"/>
                </a:cxn>
                <a:cxn ang="0">
                  <a:pos x="21" y="25"/>
                </a:cxn>
                <a:cxn ang="0">
                  <a:pos x="14" y="25"/>
                </a:cxn>
                <a:cxn ang="0">
                  <a:pos x="14" y="10"/>
                </a:cxn>
                <a:cxn ang="0">
                  <a:pos x="11" y="5"/>
                </a:cxn>
                <a:cxn ang="0">
                  <a:pos x="6" y="13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36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8" y="1"/>
                    <a:pt x="11" y="0"/>
                    <a:pt x="13" y="0"/>
                  </a:cubicBezTo>
                  <a:cubicBezTo>
                    <a:pt x="16" y="0"/>
                    <a:pt x="19" y="1"/>
                    <a:pt x="20" y="4"/>
                  </a:cubicBezTo>
                  <a:cubicBezTo>
                    <a:pt x="22" y="1"/>
                    <a:pt x="25" y="0"/>
                    <a:pt x="28" y="0"/>
                  </a:cubicBezTo>
                  <a:cubicBezTo>
                    <a:pt x="34" y="0"/>
                    <a:pt x="36" y="4"/>
                    <a:pt x="36" y="9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8"/>
                    <a:pt x="29" y="5"/>
                    <a:pt x="26" y="5"/>
                  </a:cubicBezTo>
                  <a:cubicBezTo>
                    <a:pt x="21" y="5"/>
                    <a:pt x="21" y="10"/>
                    <a:pt x="21" y="13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8"/>
                    <a:pt x="14" y="5"/>
                    <a:pt x="11" y="5"/>
                  </a:cubicBezTo>
                  <a:cubicBezTo>
                    <a:pt x="7" y="5"/>
                    <a:pt x="6" y="10"/>
                    <a:pt x="6" y="13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4" name="Freeform 316"/>
            <p:cNvSpPr>
              <a:spLocks/>
            </p:cNvSpPr>
            <p:nvPr/>
          </p:nvSpPr>
          <p:spPr bwMode="auto">
            <a:xfrm>
              <a:off x="7038975" y="1525588"/>
              <a:ext cx="57150" cy="87313"/>
            </a:xfrm>
            <a:custGeom>
              <a:avLst/>
              <a:gdLst/>
              <a:ahLst/>
              <a:cxnLst>
                <a:cxn ang="0">
                  <a:pos x="17" y="5"/>
                </a:cxn>
                <a:cxn ang="0">
                  <a:pos x="11" y="4"/>
                </a:cxn>
                <a:cxn ang="0">
                  <a:pos x="7" y="7"/>
                </a:cxn>
                <a:cxn ang="0">
                  <a:pos x="18" y="17"/>
                </a:cxn>
                <a:cxn ang="0">
                  <a:pos x="8" y="26"/>
                </a:cxn>
                <a:cxn ang="0">
                  <a:pos x="1" y="24"/>
                </a:cxn>
                <a:cxn ang="0">
                  <a:pos x="1" y="19"/>
                </a:cxn>
                <a:cxn ang="0">
                  <a:pos x="7" y="21"/>
                </a:cxn>
                <a:cxn ang="0">
                  <a:pos x="12" y="18"/>
                </a:cxn>
                <a:cxn ang="0">
                  <a:pos x="0" y="7"/>
                </a:cxn>
                <a:cxn ang="0">
                  <a:pos x="10" y="0"/>
                </a:cxn>
                <a:cxn ang="0">
                  <a:pos x="17" y="1"/>
                </a:cxn>
                <a:cxn ang="0">
                  <a:pos x="17" y="5"/>
                </a:cxn>
              </a:cxnLst>
              <a:rect l="0" t="0" r="r" b="b"/>
              <a:pathLst>
                <a:path w="18" h="26">
                  <a:moveTo>
                    <a:pt x="17" y="5"/>
                  </a:moveTo>
                  <a:cubicBezTo>
                    <a:pt x="15" y="5"/>
                    <a:pt x="13" y="4"/>
                    <a:pt x="11" y="4"/>
                  </a:cubicBezTo>
                  <a:cubicBezTo>
                    <a:pt x="9" y="4"/>
                    <a:pt x="7" y="5"/>
                    <a:pt x="7" y="7"/>
                  </a:cubicBezTo>
                  <a:cubicBezTo>
                    <a:pt x="7" y="11"/>
                    <a:pt x="18" y="9"/>
                    <a:pt x="18" y="17"/>
                  </a:cubicBezTo>
                  <a:cubicBezTo>
                    <a:pt x="18" y="23"/>
                    <a:pt x="13" y="26"/>
                    <a:pt x="8" y="26"/>
                  </a:cubicBezTo>
                  <a:cubicBezTo>
                    <a:pt x="6" y="26"/>
                    <a:pt x="3" y="25"/>
                    <a:pt x="1" y="24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3" y="20"/>
                    <a:pt x="5" y="21"/>
                    <a:pt x="7" y="21"/>
                  </a:cubicBezTo>
                  <a:cubicBezTo>
                    <a:pt x="9" y="21"/>
                    <a:pt x="12" y="20"/>
                    <a:pt x="12" y="18"/>
                  </a:cubicBezTo>
                  <a:cubicBezTo>
                    <a:pt x="12" y="13"/>
                    <a:pt x="0" y="16"/>
                    <a:pt x="0" y="7"/>
                  </a:cubicBezTo>
                  <a:cubicBezTo>
                    <a:pt x="0" y="2"/>
                    <a:pt x="5" y="0"/>
                    <a:pt x="10" y="0"/>
                  </a:cubicBezTo>
                  <a:cubicBezTo>
                    <a:pt x="13" y="0"/>
                    <a:pt x="15" y="0"/>
                    <a:pt x="17" y="1"/>
                  </a:cubicBezTo>
                  <a:lnTo>
                    <a:pt x="17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</p:grpSp>
      <p:grpSp>
        <p:nvGrpSpPr>
          <p:cNvPr id="75" name="Groep 84"/>
          <p:cNvGrpSpPr>
            <a:grpSpLocks noChangeAspect="1"/>
          </p:cNvGrpSpPr>
          <p:nvPr/>
        </p:nvGrpSpPr>
        <p:grpSpPr>
          <a:xfrm>
            <a:off x="7369334" y="1540828"/>
            <a:ext cx="1330166" cy="166688"/>
            <a:chOff x="7435850" y="1487488"/>
            <a:chExt cx="1266825" cy="158750"/>
          </a:xfrm>
          <a:solidFill>
            <a:schemeClr val="bg1">
              <a:lumMod val="65000"/>
            </a:schemeClr>
          </a:solidFill>
        </p:grpSpPr>
        <p:sp>
          <p:nvSpPr>
            <p:cNvPr id="76" name="Freeform 317"/>
            <p:cNvSpPr>
              <a:spLocks/>
            </p:cNvSpPr>
            <p:nvPr/>
          </p:nvSpPr>
          <p:spPr bwMode="auto">
            <a:xfrm>
              <a:off x="7435850" y="1493838"/>
              <a:ext cx="63500" cy="115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40" y="13"/>
                </a:cxn>
                <a:cxn ang="0">
                  <a:pos x="14" y="13"/>
                </a:cxn>
                <a:cxn ang="0">
                  <a:pos x="14" y="30"/>
                </a:cxn>
                <a:cxn ang="0">
                  <a:pos x="38" y="30"/>
                </a:cxn>
                <a:cxn ang="0">
                  <a:pos x="38" y="41"/>
                </a:cxn>
                <a:cxn ang="0">
                  <a:pos x="14" y="41"/>
                </a:cxn>
                <a:cxn ang="0">
                  <a:pos x="14" y="62"/>
                </a:cxn>
                <a:cxn ang="0">
                  <a:pos x="40" y="62"/>
                </a:cxn>
                <a:cxn ang="0">
                  <a:pos x="40" y="73"/>
                </a:cxn>
                <a:cxn ang="0">
                  <a:pos x="0" y="73"/>
                </a:cxn>
                <a:cxn ang="0">
                  <a:pos x="0" y="0"/>
                </a:cxn>
              </a:cxnLst>
              <a:rect l="0" t="0" r="r" b="b"/>
              <a:pathLst>
                <a:path w="40" h="73">
                  <a:moveTo>
                    <a:pt x="0" y="0"/>
                  </a:moveTo>
                  <a:lnTo>
                    <a:pt x="40" y="0"/>
                  </a:lnTo>
                  <a:lnTo>
                    <a:pt x="40" y="13"/>
                  </a:lnTo>
                  <a:lnTo>
                    <a:pt x="14" y="13"/>
                  </a:lnTo>
                  <a:lnTo>
                    <a:pt x="14" y="30"/>
                  </a:lnTo>
                  <a:lnTo>
                    <a:pt x="38" y="30"/>
                  </a:lnTo>
                  <a:lnTo>
                    <a:pt x="38" y="41"/>
                  </a:lnTo>
                  <a:lnTo>
                    <a:pt x="14" y="41"/>
                  </a:lnTo>
                  <a:lnTo>
                    <a:pt x="14" y="62"/>
                  </a:lnTo>
                  <a:lnTo>
                    <a:pt x="40" y="62"/>
                  </a:lnTo>
                  <a:lnTo>
                    <a:pt x="40" y="73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7" name="Freeform 318"/>
            <p:cNvSpPr>
              <a:spLocks/>
            </p:cNvSpPr>
            <p:nvPr/>
          </p:nvSpPr>
          <p:spPr bwMode="auto">
            <a:xfrm>
              <a:off x="7521575" y="1525588"/>
              <a:ext cx="69850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4" y="0"/>
                </a:cxn>
                <a:cxn ang="0">
                  <a:pos x="22" y="9"/>
                </a:cxn>
                <a:cxn ang="0">
                  <a:pos x="22" y="25"/>
                </a:cxn>
                <a:cxn ang="0">
                  <a:pos x="16" y="25"/>
                </a:cxn>
                <a:cxn ang="0">
                  <a:pos x="16" y="12"/>
                </a:cxn>
                <a:cxn ang="0">
                  <a:pos x="12" y="5"/>
                </a:cxn>
                <a:cxn ang="0">
                  <a:pos x="6" y="13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22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8" y="1"/>
                    <a:pt x="11" y="0"/>
                    <a:pt x="14" y="0"/>
                  </a:cubicBezTo>
                  <a:cubicBezTo>
                    <a:pt x="20" y="0"/>
                    <a:pt x="22" y="4"/>
                    <a:pt x="22" y="9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9"/>
                    <a:pt x="16" y="5"/>
                    <a:pt x="12" y="5"/>
                  </a:cubicBezTo>
                  <a:cubicBezTo>
                    <a:pt x="7" y="5"/>
                    <a:pt x="6" y="10"/>
                    <a:pt x="6" y="13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8" name="Freeform 319"/>
            <p:cNvSpPr>
              <a:spLocks noEditPoints="1"/>
            </p:cNvSpPr>
            <p:nvPr/>
          </p:nvSpPr>
          <p:spPr bwMode="auto">
            <a:xfrm>
              <a:off x="7610475" y="1525588"/>
              <a:ext cx="73025" cy="87313"/>
            </a:xfrm>
            <a:custGeom>
              <a:avLst/>
              <a:gdLst/>
              <a:ahLst/>
              <a:cxnLst>
                <a:cxn ang="0">
                  <a:pos x="22" y="24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23" y="15"/>
                </a:cxn>
                <a:cxn ang="0">
                  <a:pos x="6" y="15"/>
                </a:cxn>
                <a:cxn ang="0">
                  <a:pos x="13" y="21"/>
                </a:cxn>
                <a:cxn ang="0">
                  <a:pos x="22" y="18"/>
                </a:cxn>
                <a:cxn ang="0">
                  <a:pos x="22" y="24"/>
                </a:cxn>
                <a:cxn ang="0">
                  <a:pos x="17" y="10"/>
                </a:cxn>
                <a:cxn ang="0">
                  <a:pos x="12" y="4"/>
                </a:cxn>
                <a:cxn ang="0">
                  <a:pos x="6" y="10"/>
                </a:cxn>
                <a:cxn ang="0">
                  <a:pos x="17" y="10"/>
                </a:cxn>
              </a:cxnLst>
              <a:rect l="0" t="0" r="r" b="b"/>
              <a:pathLst>
                <a:path w="23" h="26">
                  <a:moveTo>
                    <a:pt x="22" y="24"/>
                  </a:moveTo>
                  <a:cubicBezTo>
                    <a:pt x="19" y="25"/>
                    <a:pt x="17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  <a:cubicBezTo>
                    <a:pt x="0" y="6"/>
                    <a:pt x="4" y="0"/>
                    <a:pt x="12" y="0"/>
                  </a:cubicBezTo>
                  <a:cubicBezTo>
                    <a:pt x="21" y="0"/>
                    <a:pt x="23" y="6"/>
                    <a:pt x="23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9"/>
                    <a:pt x="9" y="21"/>
                    <a:pt x="13" y="21"/>
                  </a:cubicBezTo>
                  <a:cubicBezTo>
                    <a:pt x="16" y="21"/>
                    <a:pt x="19" y="20"/>
                    <a:pt x="22" y="18"/>
                  </a:cubicBezTo>
                  <a:lnTo>
                    <a:pt x="22" y="24"/>
                  </a:lnTo>
                  <a:close/>
                  <a:moveTo>
                    <a:pt x="17" y="10"/>
                  </a:moveTo>
                  <a:cubicBezTo>
                    <a:pt x="17" y="7"/>
                    <a:pt x="16" y="4"/>
                    <a:pt x="12" y="4"/>
                  </a:cubicBezTo>
                  <a:cubicBezTo>
                    <a:pt x="8" y="4"/>
                    <a:pt x="7" y="7"/>
                    <a:pt x="6" y="10"/>
                  </a:cubicBezTo>
                  <a:lnTo>
                    <a:pt x="1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79" name="Freeform 320"/>
            <p:cNvSpPr>
              <a:spLocks/>
            </p:cNvSpPr>
            <p:nvPr/>
          </p:nvSpPr>
          <p:spPr bwMode="auto">
            <a:xfrm>
              <a:off x="7702550" y="1525588"/>
              <a:ext cx="47625" cy="841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5" y="6"/>
                </a:cxn>
                <a:cxn ang="0">
                  <a:pos x="12" y="6"/>
                </a:cxn>
                <a:cxn ang="0">
                  <a:pos x="7" y="16"/>
                </a:cxn>
                <a:cxn ang="0">
                  <a:pos x="7" y="25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15" h="25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4"/>
                    <a:pt x="9" y="0"/>
                    <a:pt x="13" y="0"/>
                  </a:cubicBezTo>
                  <a:cubicBezTo>
                    <a:pt x="14" y="0"/>
                    <a:pt x="14" y="0"/>
                    <a:pt x="15" y="0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6"/>
                    <a:pt x="13" y="6"/>
                    <a:pt x="12" y="6"/>
                  </a:cubicBezTo>
                  <a:cubicBezTo>
                    <a:pt x="7" y="6"/>
                    <a:pt x="7" y="12"/>
                    <a:pt x="7" y="1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0" name="Freeform 321"/>
            <p:cNvSpPr>
              <a:spLocks noEditPoints="1"/>
            </p:cNvSpPr>
            <p:nvPr/>
          </p:nvSpPr>
          <p:spPr bwMode="auto">
            <a:xfrm>
              <a:off x="7759700" y="1525588"/>
              <a:ext cx="76200" cy="12065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23"/>
                </a:cxn>
                <a:cxn ang="0">
                  <a:pos x="11" y="36"/>
                </a:cxn>
                <a:cxn ang="0">
                  <a:pos x="3" y="34"/>
                </a:cxn>
                <a:cxn ang="0">
                  <a:pos x="3" y="28"/>
                </a:cxn>
                <a:cxn ang="0">
                  <a:pos x="10" y="31"/>
                </a:cxn>
                <a:cxn ang="0">
                  <a:pos x="18" y="21"/>
                </a:cxn>
                <a:cxn ang="0">
                  <a:pos x="18" y="21"/>
                </a:cxn>
                <a:cxn ang="0">
                  <a:pos x="10" y="25"/>
                </a:cxn>
                <a:cxn ang="0">
                  <a:pos x="0" y="13"/>
                </a:cxn>
                <a:cxn ang="0">
                  <a:pos x="10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18" y="12"/>
                </a:cxn>
                <a:cxn ang="0">
                  <a:pos x="12" y="5"/>
                </a:cxn>
                <a:cxn ang="0">
                  <a:pos x="7" y="13"/>
                </a:cxn>
                <a:cxn ang="0">
                  <a:pos x="12" y="20"/>
                </a:cxn>
                <a:cxn ang="0">
                  <a:pos x="18" y="12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cubicBezTo>
                    <a:pt x="24" y="23"/>
                    <a:pt x="24" y="23"/>
                    <a:pt x="24" y="23"/>
                  </a:cubicBezTo>
                  <a:cubicBezTo>
                    <a:pt x="24" y="29"/>
                    <a:pt x="22" y="36"/>
                    <a:pt x="11" y="36"/>
                  </a:cubicBezTo>
                  <a:cubicBezTo>
                    <a:pt x="9" y="36"/>
                    <a:pt x="6" y="35"/>
                    <a:pt x="3" y="34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5" y="30"/>
                    <a:pt x="8" y="31"/>
                    <a:pt x="10" y="31"/>
                  </a:cubicBezTo>
                  <a:cubicBezTo>
                    <a:pt x="17" y="31"/>
                    <a:pt x="18" y="25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3"/>
                    <a:pt x="14" y="25"/>
                    <a:pt x="10" y="25"/>
                  </a:cubicBezTo>
                  <a:cubicBezTo>
                    <a:pt x="3" y="25"/>
                    <a:pt x="0" y="19"/>
                    <a:pt x="0" y="13"/>
                  </a:cubicBezTo>
                  <a:cubicBezTo>
                    <a:pt x="0" y="7"/>
                    <a:pt x="3" y="0"/>
                    <a:pt x="10" y="0"/>
                  </a:cubicBezTo>
                  <a:cubicBezTo>
                    <a:pt x="14" y="0"/>
                    <a:pt x="16" y="1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24" y="0"/>
                  </a:lnTo>
                  <a:close/>
                  <a:moveTo>
                    <a:pt x="18" y="12"/>
                  </a:moveTo>
                  <a:cubicBezTo>
                    <a:pt x="18" y="8"/>
                    <a:pt x="16" y="5"/>
                    <a:pt x="12" y="5"/>
                  </a:cubicBezTo>
                  <a:cubicBezTo>
                    <a:pt x="8" y="5"/>
                    <a:pt x="7" y="9"/>
                    <a:pt x="7" y="13"/>
                  </a:cubicBezTo>
                  <a:cubicBezTo>
                    <a:pt x="7" y="16"/>
                    <a:pt x="8" y="20"/>
                    <a:pt x="12" y="20"/>
                  </a:cubicBezTo>
                  <a:cubicBezTo>
                    <a:pt x="16" y="20"/>
                    <a:pt x="18" y="16"/>
                    <a:pt x="18" y="1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1" name="Freeform 322"/>
            <p:cNvSpPr>
              <a:spLocks/>
            </p:cNvSpPr>
            <p:nvPr/>
          </p:nvSpPr>
          <p:spPr bwMode="auto">
            <a:xfrm>
              <a:off x="7851775" y="1525588"/>
              <a:ext cx="79375" cy="120650"/>
            </a:xfrm>
            <a:custGeom>
              <a:avLst/>
              <a:gdLst/>
              <a:ahLst/>
              <a:cxnLst>
                <a:cxn ang="0">
                  <a:pos x="13" y="18"/>
                </a:cxn>
                <a:cxn ang="0">
                  <a:pos x="13" y="18"/>
                </a:cxn>
                <a:cxn ang="0">
                  <a:pos x="19" y="0"/>
                </a:cxn>
                <a:cxn ang="0">
                  <a:pos x="25" y="0"/>
                </a:cxn>
                <a:cxn ang="0">
                  <a:pos x="16" y="25"/>
                </a:cxn>
                <a:cxn ang="0">
                  <a:pos x="6" y="36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5" y="31"/>
                </a:cxn>
                <a:cxn ang="0">
                  <a:pos x="9" y="26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3" y="18"/>
                </a:cxn>
              </a:cxnLst>
              <a:rect l="0" t="0" r="r" b="b"/>
              <a:pathLst>
                <a:path w="25" h="36">
                  <a:moveTo>
                    <a:pt x="13" y="18"/>
                  </a:moveTo>
                  <a:cubicBezTo>
                    <a:pt x="13" y="18"/>
                    <a:pt x="13" y="18"/>
                    <a:pt x="13" y="1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4" y="30"/>
                    <a:pt x="13" y="36"/>
                    <a:pt x="6" y="36"/>
                  </a:cubicBezTo>
                  <a:cubicBezTo>
                    <a:pt x="4" y="36"/>
                    <a:pt x="3" y="35"/>
                    <a:pt x="1" y="35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3" y="30"/>
                    <a:pt x="4" y="31"/>
                    <a:pt x="5" y="31"/>
                  </a:cubicBezTo>
                  <a:cubicBezTo>
                    <a:pt x="8" y="31"/>
                    <a:pt x="9" y="29"/>
                    <a:pt x="9" y="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lnTo>
                    <a:pt x="13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2" name="Freeform 323"/>
            <p:cNvSpPr>
              <a:spLocks noEditPoints="1"/>
            </p:cNvSpPr>
            <p:nvPr/>
          </p:nvSpPr>
          <p:spPr bwMode="auto">
            <a:xfrm>
              <a:off x="7991475" y="1493838"/>
              <a:ext cx="98425" cy="119063"/>
            </a:xfrm>
            <a:custGeom>
              <a:avLst/>
              <a:gdLst/>
              <a:ahLst/>
              <a:cxnLst>
                <a:cxn ang="0">
                  <a:pos x="22" y="23"/>
                </a:cxn>
                <a:cxn ang="0">
                  <a:pos x="24" y="16"/>
                </a:cxn>
                <a:cxn ang="0">
                  <a:pos x="29" y="16"/>
                </a:cxn>
                <a:cxn ang="0">
                  <a:pos x="25" y="27"/>
                </a:cxn>
                <a:cxn ang="0">
                  <a:pos x="31" y="34"/>
                </a:cxn>
                <a:cxn ang="0">
                  <a:pos x="23" y="34"/>
                </a:cxn>
                <a:cxn ang="0">
                  <a:pos x="21" y="31"/>
                </a:cxn>
                <a:cxn ang="0">
                  <a:pos x="12" y="35"/>
                </a:cxn>
                <a:cxn ang="0">
                  <a:pos x="0" y="25"/>
                </a:cxn>
                <a:cxn ang="0">
                  <a:pos x="7" y="16"/>
                </a:cxn>
                <a:cxn ang="0">
                  <a:pos x="2" y="8"/>
                </a:cxn>
                <a:cxn ang="0">
                  <a:pos x="12" y="0"/>
                </a:cxn>
                <a:cxn ang="0">
                  <a:pos x="22" y="7"/>
                </a:cxn>
                <a:cxn ang="0">
                  <a:pos x="15" y="16"/>
                </a:cxn>
                <a:cxn ang="0">
                  <a:pos x="22" y="23"/>
                </a:cxn>
                <a:cxn ang="0">
                  <a:pos x="10" y="19"/>
                </a:cxn>
                <a:cxn ang="0">
                  <a:pos x="6" y="25"/>
                </a:cxn>
                <a:cxn ang="0">
                  <a:pos x="12" y="30"/>
                </a:cxn>
                <a:cxn ang="0">
                  <a:pos x="18" y="28"/>
                </a:cxn>
                <a:cxn ang="0">
                  <a:pos x="10" y="19"/>
                </a:cxn>
                <a:cxn ang="0">
                  <a:pos x="16" y="8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12" y="13"/>
                </a:cxn>
                <a:cxn ang="0">
                  <a:pos x="16" y="8"/>
                </a:cxn>
              </a:cxnLst>
              <a:rect l="0" t="0" r="r" b="b"/>
              <a:pathLst>
                <a:path w="31" h="35">
                  <a:moveTo>
                    <a:pt x="22" y="23"/>
                  </a:moveTo>
                  <a:cubicBezTo>
                    <a:pt x="23" y="21"/>
                    <a:pt x="24" y="18"/>
                    <a:pt x="24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20"/>
                    <a:pt x="28" y="24"/>
                    <a:pt x="25" y="27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18" y="33"/>
                    <a:pt x="15" y="35"/>
                    <a:pt x="12" y="35"/>
                  </a:cubicBezTo>
                  <a:cubicBezTo>
                    <a:pt x="5" y="35"/>
                    <a:pt x="0" y="31"/>
                    <a:pt x="0" y="25"/>
                  </a:cubicBezTo>
                  <a:cubicBezTo>
                    <a:pt x="0" y="21"/>
                    <a:pt x="1" y="18"/>
                    <a:pt x="7" y="16"/>
                  </a:cubicBezTo>
                  <a:cubicBezTo>
                    <a:pt x="4" y="13"/>
                    <a:pt x="2" y="11"/>
                    <a:pt x="2" y="8"/>
                  </a:cubicBezTo>
                  <a:cubicBezTo>
                    <a:pt x="2" y="2"/>
                    <a:pt x="8" y="0"/>
                    <a:pt x="12" y="0"/>
                  </a:cubicBezTo>
                  <a:cubicBezTo>
                    <a:pt x="17" y="0"/>
                    <a:pt x="22" y="2"/>
                    <a:pt x="22" y="7"/>
                  </a:cubicBezTo>
                  <a:cubicBezTo>
                    <a:pt x="22" y="12"/>
                    <a:pt x="19" y="14"/>
                    <a:pt x="15" y="16"/>
                  </a:cubicBezTo>
                  <a:lnTo>
                    <a:pt x="22" y="23"/>
                  </a:lnTo>
                  <a:close/>
                  <a:moveTo>
                    <a:pt x="10" y="19"/>
                  </a:moveTo>
                  <a:cubicBezTo>
                    <a:pt x="8" y="20"/>
                    <a:pt x="6" y="22"/>
                    <a:pt x="6" y="25"/>
                  </a:cubicBezTo>
                  <a:cubicBezTo>
                    <a:pt x="6" y="28"/>
                    <a:pt x="9" y="30"/>
                    <a:pt x="12" y="30"/>
                  </a:cubicBezTo>
                  <a:cubicBezTo>
                    <a:pt x="14" y="30"/>
                    <a:pt x="16" y="29"/>
                    <a:pt x="18" y="28"/>
                  </a:cubicBezTo>
                  <a:lnTo>
                    <a:pt x="10" y="19"/>
                  </a:lnTo>
                  <a:close/>
                  <a:moveTo>
                    <a:pt x="16" y="8"/>
                  </a:moveTo>
                  <a:cubicBezTo>
                    <a:pt x="16" y="6"/>
                    <a:pt x="14" y="5"/>
                    <a:pt x="12" y="5"/>
                  </a:cubicBezTo>
                  <a:cubicBezTo>
                    <a:pt x="10" y="5"/>
                    <a:pt x="8" y="6"/>
                    <a:pt x="8" y="8"/>
                  </a:cubicBezTo>
                  <a:cubicBezTo>
                    <a:pt x="8" y="10"/>
                    <a:pt x="10" y="12"/>
                    <a:pt x="12" y="13"/>
                  </a:cubicBezTo>
                  <a:cubicBezTo>
                    <a:pt x="13" y="12"/>
                    <a:pt x="16" y="10"/>
                    <a:pt x="16" y="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3" name="Freeform 324"/>
            <p:cNvSpPr>
              <a:spLocks/>
            </p:cNvSpPr>
            <p:nvPr/>
          </p:nvSpPr>
          <p:spPr bwMode="auto">
            <a:xfrm>
              <a:off x="8150225" y="1493838"/>
              <a:ext cx="85725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20"/>
                </a:cxn>
                <a:cxn ang="0">
                  <a:pos x="14" y="29"/>
                </a:cxn>
                <a:cxn ang="0">
                  <a:pos x="20" y="20"/>
                </a:cxn>
                <a:cxn ang="0">
                  <a:pos x="20" y="0"/>
                </a:cxn>
                <a:cxn ang="0">
                  <a:pos x="27" y="0"/>
                </a:cxn>
                <a:cxn ang="0">
                  <a:pos x="27" y="22"/>
                </a:cxn>
                <a:cxn ang="0">
                  <a:pos x="14" y="35"/>
                </a:cxn>
                <a:cxn ang="0">
                  <a:pos x="0" y="22"/>
                </a:cxn>
                <a:cxn ang="0">
                  <a:pos x="0" y="0"/>
                </a:cxn>
              </a:cxnLst>
              <a:rect l="0" t="0" r="r" b="b"/>
              <a:pathLst>
                <a:path w="27" h="35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7" y="26"/>
                    <a:pt x="8" y="29"/>
                    <a:pt x="14" y="29"/>
                  </a:cubicBezTo>
                  <a:cubicBezTo>
                    <a:pt x="19" y="29"/>
                    <a:pt x="20" y="26"/>
                    <a:pt x="20" y="2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7" y="31"/>
                    <a:pt x="22" y="35"/>
                    <a:pt x="14" y="35"/>
                  </a:cubicBezTo>
                  <a:cubicBezTo>
                    <a:pt x="5" y="35"/>
                    <a:pt x="0" y="31"/>
                    <a:pt x="0" y="22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4" name="Freeform 325"/>
            <p:cNvSpPr>
              <a:spLocks/>
            </p:cNvSpPr>
            <p:nvPr/>
          </p:nvSpPr>
          <p:spPr bwMode="auto">
            <a:xfrm>
              <a:off x="8251825" y="1501776"/>
              <a:ext cx="57150" cy="111125"/>
            </a:xfrm>
            <a:custGeom>
              <a:avLst/>
              <a:gdLst/>
              <a:ahLst/>
              <a:cxnLst>
                <a:cxn ang="0">
                  <a:pos x="5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8" y="32"/>
                </a:cxn>
                <a:cxn ang="0">
                  <a:pos x="13" y="33"/>
                </a:cxn>
                <a:cxn ang="0">
                  <a:pos x="5" y="25"/>
                </a:cxn>
                <a:cxn ang="0">
                  <a:pos x="5" y="12"/>
                </a:cxn>
              </a:cxnLst>
              <a:rect l="0" t="0" r="r" b="b"/>
              <a:pathLst>
                <a:path w="18" h="33">
                  <a:moveTo>
                    <a:pt x="5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2" y="28"/>
                    <a:pt x="14" y="28"/>
                  </a:cubicBezTo>
                  <a:cubicBezTo>
                    <a:pt x="16" y="28"/>
                    <a:pt x="17" y="27"/>
                    <a:pt x="17" y="27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6" y="32"/>
                    <a:pt x="15" y="33"/>
                    <a:pt x="13" y="33"/>
                  </a:cubicBezTo>
                  <a:cubicBezTo>
                    <a:pt x="8" y="33"/>
                    <a:pt x="5" y="29"/>
                    <a:pt x="5" y="25"/>
                  </a:cubicBezTo>
                  <a:lnTo>
                    <a:pt x="5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5" name="Freeform 326"/>
            <p:cNvSpPr>
              <a:spLocks noEditPoints="1"/>
            </p:cNvSpPr>
            <p:nvPr/>
          </p:nvSpPr>
          <p:spPr bwMode="auto">
            <a:xfrm>
              <a:off x="8321675" y="1490663"/>
              <a:ext cx="22225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4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4" h="75">
                  <a:moveTo>
                    <a:pt x="0" y="0"/>
                  </a:moveTo>
                  <a:lnTo>
                    <a:pt x="14" y="0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4" y="22"/>
                  </a:lnTo>
                  <a:lnTo>
                    <a:pt x="14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6" name="Rectangle 327"/>
            <p:cNvSpPr>
              <a:spLocks noChangeArrowheads="1"/>
            </p:cNvSpPr>
            <p:nvPr/>
          </p:nvSpPr>
          <p:spPr bwMode="auto">
            <a:xfrm>
              <a:off x="8369300" y="1487488"/>
              <a:ext cx="19050" cy="1222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7" name="Freeform 328"/>
            <p:cNvSpPr>
              <a:spLocks noEditPoints="1"/>
            </p:cNvSpPr>
            <p:nvPr/>
          </p:nvSpPr>
          <p:spPr bwMode="auto">
            <a:xfrm>
              <a:off x="8413750" y="1490663"/>
              <a:ext cx="19050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2" h="75">
                  <a:moveTo>
                    <a:pt x="0" y="0"/>
                  </a:moveTo>
                  <a:lnTo>
                    <a:pt x="12" y="0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2" y="22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8" name="Freeform 329"/>
            <p:cNvSpPr>
              <a:spLocks/>
            </p:cNvSpPr>
            <p:nvPr/>
          </p:nvSpPr>
          <p:spPr bwMode="auto">
            <a:xfrm>
              <a:off x="8448675" y="1501776"/>
              <a:ext cx="53975" cy="111125"/>
            </a:xfrm>
            <a:custGeom>
              <a:avLst/>
              <a:gdLst/>
              <a:ahLst/>
              <a:cxnLst>
                <a:cxn ang="0">
                  <a:pos x="5" y="12"/>
                </a:cxn>
                <a:cxn ang="0">
                  <a:pos x="0" y="12"/>
                </a:cxn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17" y="12"/>
                </a:cxn>
                <a:cxn ang="0">
                  <a:pos x="11" y="12"/>
                </a:cxn>
                <a:cxn ang="0">
                  <a:pos x="11" y="23"/>
                </a:cxn>
                <a:cxn ang="0">
                  <a:pos x="14" y="28"/>
                </a:cxn>
                <a:cxn ang="0">
                  <a:pos x="17" y="27"/>
                </a:cxn>
                <a:cxn ang="0">
                  <a:pos x="17" y="32"/>
                </a:cxn>
                <a:cxn ang="0">
                  <a:pos x="12" y="33"/>
                </a:cxn>
                <a:cxn ang="0">
                  <a:pos x="5" y="25"/>
                </a:cxn>
                <a:cxn ang="0">
                  <a:pos x="5" y="12"/>
                </a:cxn>
              </a:cxnLst>
              <a:rect l="0" t="0" r="r" b="b"/>
              <a:pathLst>
                <a:path w="17" h="33">
                  <a:moveTo>
                    <a:pt x="5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2" y="28"/>
                    <a:pt x="14" y="28"/>
                  </a:cubicBezTo>
                  <a:cubicBezTo>
                    <a:pt x="15" y="28"/>
                    <a:pt x="16" y="27"/>
                    <a:pt x="17" y="27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2"/>
                    <a:pt x="14" y="33"/>
                    <a:pt x="12" y="33"/>
                  </a:cubicBezTo>
                  <a:cubicBezTo>
                    <a:pt x="7" y="33"/>
                    <a:pt x="5" y="29"/>
                    <a:pt x="5" y="25"/>
                  </a:cubicBezTo>
                  <a:lnTo>
                    <a:pt x="5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89" name="Freeform 330"/>
            <p:cNvSpPr>
              <a:spLocks noEditPoints="1"/>
            </p:cNvSpPr>
            <p:nvPr/>
          </p:nvSpPr>
          <p:spPr bwMode="auto">
            <a:xfrm>
              <a:off x="8518525" y="1490663"/>
              <a:ext cx="19050" cy="119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75"/>
                </a:cxn>
                <a:cxn ang="0">
                  <a:pos x="0" y="75"/>
                </a:cxn>
                <a:cxn ang="0">
                  <a:pos x="0" y="22"/>
                </a:cxn>
              </a:cxnLst>
              <a:rect l="0" t="0" r="r" b="b"/>
              <a:pathLst>
                <a:path w="12" h="75">
                  <a:moveTo>
                    <a:pt x="0" y="0"/>
                  </a:moveTo>
                  <a:lnTo>
                    <a:pt x="12" y="0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0" y="22"/>
                  </a:moveTo>
                  <a:lnTo>
                    <a:pt x="12" y="22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90" name="Freeform 331"/>
            <p:cNvSpPr>
              <a:spLocks noEditPoints="1"/>
            </p:cNvSpPr>
            <p:nvPr/>
          </p:nvSpPr>
          <p:spPr bwMode="auto">
            <a:xfrm>
              <a:off x="8556625" y="1525588"/>
              <a:ext cx="76200" cy="87313"/>
            </a:xfrm>
            <a:custGeom>
              <a:avLst/>
              <a:gdLst/>
              <a:ahLst/>
              <a:cxnLst>
                <a:cxn ang="0">
                  <a:pos x="22" y="24"/>
                </a:cxn>
                <a:cxn ang="0">
                  <a:pos x="13" y="26"/>
                </a:cxn>
                <a:cxn ang="0">
                  <a:pos x="0" y="13"/>
                </a:cxn>
                <a:cxn ang="0">
                  <a:pos x="12" y="0"/>
                </a:cxn>
                <a:cxn ang="0">
                  <a:pos x="24" y="15"/>
                </a:cxn>
                <a:cxn ang="0">
                  <a:pos x="7" y="15"/>
                </a:cxn>
                <a:cxn ang="0">
                  <a:pos x="14" y="21"/>
                </a:cxn>
                <a:cxn ang="0">
                  <a:pos x="22" y="18"/>
                </a:cxn>
                <a:cxn ang="0">
                  <a:pos x="22" y="24"/>
                </a:cxn>
                <a:cxn ang="0">
                  <a:pos x="17" y="10"/>
                </a:cxn>
                <a:cxn ang="0">
                  <a:pos x="12" y="4"/>
                </a:cxn>
                <a:cxn ang="0">
                  <a:pos x="7" y="10"/>
                </a:cxn>
                <a:cxn ang="0">
                  <a:pos x="17" y="10"/>
                </a:cxn>
              </a:cxnLst>
              <a:rect l="0" t="0" r="r" b="b"/>
              <a:pathLst>
                <a:path w="24" h="26">
                  <a:moveTo>
                    <a:pt x="22" y="24"/>
                  </a:moveTo>
                  <a:cubicBezTo>
                    <a:pt x="19" y="25"/>
                    <a:pt x="17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  <a:cubicBezTo>
                    <a:pt x="0" y="6"/>
                    <a:pt x="4" y="0"/>
                    <a:pt x="12" y="0"/>
                  </a:cubicBezTo>
                  <a:cubicBezTo>
                    <a:pt x="21" y="0"/>
                    <a:pt x="24" y="6"/>
                    <a:pt x="24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9"/>
                    <a:pt x="10" y="21"/>
                    <a:pt x="14" y="21"/>
                  </a:cubicBezTo>
                  <a:cubicBezTo>
                    <a:pt x="17" y="21"/>
                    <a:pt x="19" y="20"/>
                    <a:pt x="22" y="18"/>
                  </a:cubicBezTo>
                  <a:lnTo>
                    <a:pt x="22" y="24"/>
                  </a:lnTo>
                  <a:close/>
                  <a:moveTo>
                    <a:pt x="17" y="10"/>
                  </a:moveTo>
                  <a:cubicBezTo>
                    <a:pt x="17" y="7"/>
                    <a:pt x="16" y="4"/>
                    <a:pt x="12" y="4"/>
                  </a:cubicBezTo>
                  <a:cubicBezTo>
                    <a:pt x="9" y="4"/>
                    <a:pt x="7" y="7"/>
                    <a:pt x="7" y="10"/>
                  </a:cubicBezTo>
                  <a:lnTo>
                    <a:pt x="1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  <p:sp>
          <p:nvSpPr>
            <p:cNvPr id="91" name="Freeform 332"/>
            <p:cNvSpPr>
              <a:spLocks/>
            </p:cNvSpPr>
            <p:nvPr/>
          </p:nvSpPr>
          <p:spPr bwMode="auto">
            <a:xfrm>
              <a:off x="8645525" y="1525588"/>
              <a:ext cx="57150" cy="87313"/>
            </a:xfrm>
            <a:custGeom>
              <a:avLst/>
              <a:gdLst/>
              <a:ahLst/>
              <a:cxnLst>
                <a:cxn ang="0">
                  <a:pos x="16" y="5"/>
                </a:cxn>
                <a:cxn ang="0">
                  <a:pos x="10" y="4"/>
                </a:cxn>
                <a:cxn ang="0">
                  <a:pos x="6" y="7"/>
                </a:cxn>
                <a:cxn ang="0">
                  <a:pos x="18" y="17"/>
                </a:cxn>
                <a:cxn ang="0">
                  <a:pos x="7" y="26"/>
                </a:cxn>
                <a:cxn ang="0">
                  <a:pos x="0" y="24"/>
                </a:cxn>
                <a:cxn ang="0">
                  <a:pos x="0" y="19"/>
                </a:cxn>
                <a:cxn ang="0">
                  <a:pos x="7" y="21"/>
                </a:cxn>
                <a:cxn ang="0">
                  <a:pos x="11" y="18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16" y="1"/>
                </a:cxn>
                <a:cxn ang="0">
                  <a:pos x="16" y="5"/>
                </a:cxn>
              </a:cxnLst>
              <a:rect l="0" t="0" r="r" b="b"/>
              <a:pathLst>
                <a:path w="18" h="26">
                  <a:moveTo>
                    <a:pt x="16" y="5"/>
                  </a:moveTo>
                  <a:cubicBezTo>
                    <a:pt x="14" y="5"/>
                    <a:pt x="13" y="4"/>
                    <a:pt x="10" y="4"/>
                  </a:cubicBezTo>
                  <a:cubicBezTo>
                    <a:pt x="9" y="4"/>
                    <a:pt x="6" y="5"/>
                    <a:pt x="6" y="7"/>
                  </a:cubicBezTo>
                  <a:cubicBezTo>
                    <a:pt x="6" y="11"/>
                    <a:pt x="18" y="9"/>
                    <a:pt x="18" y="17"/>
                  </a:cubicBezTo>
                  <a:cubicBezTo>
                    <a:pt x="18" y="23"/>
                    <a:pt x="13" y="26"/>
                    <a:pt x="7" y="26"/>
                  </a:cubicBezTo>
                  <a:cubicBezTo>
                    <a:pt x="5" y="26"/>
                    <a:pt x="2" y="25"/>
                    <a:pt x="0" y="2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" y="20"/>
                    <a:pt x="5" y="21"/>
                    <a:pt x="7" y="21"/>
                  </a:cubicBezTo>
                  <a:cubicBezTo>
                    <a:pt x="8" y="21"/>
                    <a:pt x="11" y="20"/>
                    <a:pt x="11" y="18"/>
                  </a:cubicBezTo>
                  <a:cubicBezTo>
                    <a:pt x="11" y="13"/>
                    <a:pt x="0" y="16"/>
                    <a:pt x="0" y="7"/>
                  </a:cubicBezTo>
                  <a:cubicBezTo>
                    <a:pt x="0" y="2"/>
                    <a:pt x="4" y="0"/>
                    <a:pt x="9" y="0"/>
                  </a:cubicBezTo>
                  <a:cubicBezTo>
                    <a:pt x="12" y="0"/>
                    <a:pt x="14" y="0"/>
                    <a:pt x="16" y="1"/>
                  </a:cubicBezTo>
                  <a:lnTo>
                    <a:pt x="16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cs typeface="+mn-cs"/>
              </a:endParaRPr>
            </a:p>
          </p:txBody>
        </p:sp>
      </p:grpSp>
      <p:pic>
        <p:nvPicPr>
          <p:cNvPr id="92" name="Afbeelding 96" descr="shutterstock_7130513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3238"/>
            <a:ext cx="91440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" name="Rechthoek 9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94" name="Groep 106"/>
          <p:cNvGrpSpPr>
            <a:grpSpLocks noChangeAspect="1"/>
          </p:cNvGrpSpPr>
          <p:nvPr/>
        </p:nvGrpSpPr>
        <p:grpSpPr bwMode="auto">
          <a:xfrm>
            <a:off x="5619750" y="604838"/>
            <a:ext cx="3081338" cy="322262"/>
            <a:chOff x="475164" y="3212976"/>
            <a:chExt cx="8227580" cy="864096"/>
          </a:xfrm>
        </p:grpSpPr>
        <p:pic>
          <p:nvPicPr>
            <p:cNvPr id="95" name="Afbeelding 97" descr="ICTlogo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01868" y="3295571"/>
              <a:ext cx="3800876" cy="698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6" name="Afbeelding 98" descr="Humiq logo CMYK_A.wm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5164" y="3270804"/>
              <a:ext cx="3121104" cy="643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7" name="Rechte verbindingslijn 96"/>
            <p:cNvCxnSpPr/>
            <p:nvPr/>
          </p:nvCxnSpPr>
          <p:spPr>
            <a:xfrm>
              <a:off x="4256205" y="3212976"/>
              <a:ext cx="0" cy="864096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7838" y="5728984"/>
            <a:ext cx="8221662" cy="864096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7838" y="5008904"/>
            <a:ext cx="8221662" cy="650503"/>
          </a:xfrm>
        </p:spPr>
        <p:txBody>
          <a:bodyPr>
            <a:noAutofit/>
          </a:bodyPr>
          <a:lstStyle>
            <a:lvl1pPr>
              <a:defRPr sz="3200">
                <a:solidFill>
                  <a:srgbClr val="006C2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8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Rechte verbindingslijn 9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800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8081EB-9D8D-43C4-B2C6-E239DC673594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F99A2C-B703-4D15-A9C6-BD76D7CBED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7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Rechte verbindingslijn 8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006C2B"/>
              </a:buClr>
              <a:buSzPct val="100000"/>
              <a:buFont typeface="Arial" pitchFamily="34" charset="0"/>
              <a:buChar char="■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34B011-F051-4DF3-B91C-A10571B32568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7897C0-C6A9-433D-BF3F-F4E105DB77C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7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Rechte verbindingslijn 8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838" y="4353123"/>
            <a:ext cx="8221662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7838" y="2852936"/>
            <a:ext cx="8221662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rgbClr val="00244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6BDB2E-6DBA-4345-8797-702306C5636C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96B345-ABD3-46DC-9665-12C18F4A812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2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8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Rechte verbindingslijn 9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1"/>
            <a:ext cx="8229600" cy="7917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08602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08602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48F3A4-3D83-405A-A9B7-FB4C0D09FD96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6108DF-786D-4A91-AA97-253758CD36B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8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Rechte verbindingslijn 9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1"/>
            <a:ext cx="8229600" cy="7917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08602"/>
            <a:ext cx="5554960" cy="45259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27762" y="1408602"/>
            <a:ext cx="2916237" cy="45259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918B05-3D8E-40BB-8CB7-8F87B2DB44DF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9CA222-0990-4611-A2AA-5041820F2BF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chte verbindingslijn 6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10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Rechte verbindingslijn 11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3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A752123-6C3F-4599-9DEF-574536559993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8A66B5-10AD-40D9-91A4-3FBE2453D3B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6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" name="Rechte verbindingslijn 7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09D9022-E876-4938-A489-3FB873510850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F7D4B6-F3FF-4CF6-83D7-D19917D1F21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echte verbindingslijn 2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5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Rechte verbindingslijn 6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095737-1A5E-4315-A6CD-4FD944963AFB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789CC2B-3049-41D0-A55A-086321D5B24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 rot="5400000" flipH="1" flipV="1">
            <a:off x="654050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rot="5400000" flipH="1" flipV="1">
            <a:off x="1952625" y="6665913"/>
            <a:ext cx="257175" cy="0"/>
          </a:xfrm>
          <a:prstGeom prst="line">
            <a:avLst/>
          </a:prstGeom>
          <a:ln w="6350">
            <a:solidFill>
              <a:srgbClr val="006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ep 15"/>
          <p:cNvGrpSpPr>
            <a:grpSpLocks/>
          </p:cNvGrpSpPr>
          <p:nvPr/>
        </p:nvGrpSpPr>
        <p:grpSpPr bwMode="auto">
          <a:xfrm>
            <a:off x="6443663" y="6537325"/>
            <a:ext cx="2260600" cy="257175"/>
            <a:chOff x="6444208" y="6537325"/>
            <a:chExt cx="2260478" cy="257175"/>
          </a:xfrm>
        </p:grpSpPr>
        <p:pic>
          <p:nvPicPr>
            <p:cNvPr id="8" name="Afbeelding 9" descr="ICTlogo.wm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9287" y="6549702"/>
              <a:ext cx="985399" cy="18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Afbeelding 10" descr="Humiq logo CMYK_A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4208" y="6544150"/>
              <a:ext cx="809164" cy="166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Rechte verbindingslijn 9"/>
            <p:cNvCxnSpPr/>
            <p:nvPr/>
          </p:nvCxnSpPr>
          <p:spPr>
            <a:xfrm rot="5400000" flipH="1" flipV="1">
              <a:off x="7363313" y="6665913"/>
              <a:ext cx="257175" cy="0"/>
            </a:xfrm>
            <a:prstGeom prst="line">
              <a:avLst/>
            </a:prstGeom>
            <a:ln w="6350">
              <a:solidFill>
                <a:srgbClr val="006C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55663" y="6588125"/>
            <a:ext cx="1149350" cy="180975"/>
          </a:xfrm>
          <a:prstGeom prst="rect">
            <a:avLst/>
          </a:prstGeom>
        </p:spPr>
        <p:txBody>
          <a:bodyPr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4DA0F3-5D82-4623-B901-2F600A4BA724}" type="datetime4">
              <a:rPr lang="nl-NL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12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312738" y="6588125"/>
            <a:ext cx="401637" cy="180975"/>
          </a:xfrm>
          <a:prstGeom prst="rect">
            <a:avLst/>
          </a:prstGeom>
        </p:spPr>
        <p:txBody>
          <a:bodyPr lIns="0" tIns="0" rIns="0" bIns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17914D-6C39-4CB4-B066-61233A74F71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12"/>
          </p:nvPr>
        </p:nvSpPr>
        <p:spPr>
          <a:xfrm>
            <a:off x="2154238" y="6588125"/>
            <a:ext cx="3857625" cy="180975"/>
          </a:xfrm>
          <a:prstGeom prst="rect">
            <a:avLst/>
          </a:prstGeom>
        </p:spPr>
        <p:txBody>
          <a:bodyPr wrap="none" lIns="0" tIns="0" rIns="0" bIns="0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Powerpoint ICT Automatisering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412875"/>
            <a:ext cx="82296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ltGray">
          <a:xfrm flipV="1">
            <a:off x="0" y="0"/>
            <a:ext cx="9145588" cy="107950"/>
          </a:xfrm>
          <a:prstGeom prst="rect">
            <a:avLst/>
          </a:prstGeom>
          <a:solidFill>
            <a:srgbClr val="006C2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latin typeface="+mn-lt"/>
              <a:cs typeface="+mn-cs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6C2B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C2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C2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C2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C2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448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448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448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448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rgbClr val="006C2B"/>
        </a:buClr>
        <a:buFont typeface="Wingdings" pitchFamily="2" charset="2"/>
        <a:buChar char="n"/>
        <a:defRPr lang="nl-NL" sz="2400">
          <a:solidFill>
            <a:srgbClr val="181818"/>
          </a:solidFill>
          <a:latin typeface="Arial" pitchFamily="34" charset="0"/>
          <a:ea typeface="+mn-ea"/>
          <a:cs typeface="Arial" pitchFamily="34" charset="0"/>
        </a:defRPr>
      </a:lvl1pPr>
      <a:lvl2pPr marL="700088" indent="-344488" algn="l" rtl="0" eaLnBrk="1" fontAlgn="base" hangingPunct="1">
        <a:spcBef>
          <a:spcPct val="20000"/>
        </a:spcBef>
        <a:spcAft>
          <a:spcPct val="0"/>
        </a:spcAft>
        <a:buClr>
          <a:srgbClr val="006C2B"/>
        </a:buClr>
        <a:buSzPct val="100000"/>
        <a:buFont typeface="Arial" charset="0"/>
        <a:buChar char="■"/>
        <a:defRPr lang="nl-NL" sz="2400">
          <a:solidFill>
            <a:srgbClr val="181818"/>
          </a:solidFill>
          <a:latin typeface="Arial" pitchFamily="34" charset="0"/>
          <a:ea typeface="+mn-ea"/>
          <a:cs typeface="Arial" pitchFamily="34" charset="0"/>
        </a:defRPr>
      </a:lvl2pPr>
      <a:lvl3pPr marL="1279525" indent="-228600" algn="l" rtl="0" eaLnBrk="1" fontAlgn="base" hangingPunct="1">
        <a:spcBef>
          <a:spcPct val="20000"/>
        </a:spcBef>
        <a:spcAft>
          <a:spcPct val="0"/>
        </a:spcAft>
        <a:buClr>
          <a:srgbClr val="006C2B"/>
        </a:buClr>
        <a:buChar char="•"/>
        <a:defRPr lang="nl-NL" sz="2400">
          <a:solidFill>
            <a:srgbClr val="181818"/>
          </a:solidFill>
          <a:latin typeface="Arial" pitchFamily="34" charset="0"/>
          <a:ea typeface="+mn-ea"/>
          <a:cs typeface="Arial" pitchFamily="34" charset="0"/>
        </a:defRPr>
      </a:lvl3pPr>
      <a:lvl4pPr marL="1698625" indent="-228600" algn="l" rtl="0" eaLnBrk="1" fontAlgn="base" hangingPunct="1">
        <a:spcBef>
          <a:spcPct val="20000"/>
        </a:spcBef>
        <a:spcAft>
          <a:spcPct val="0"/>
        </a:spcAft>
        <a:buClr>
          <a:srgbClr val="006C2B"/>
        </a:buClr>
        <a:buChar char="–"/>
        <a:defRPr lang="nl-NL" sz="2000">
          <a:solidFill>
            <a:srgbClr val="181818"/>
          </a:solidFill>
          <a:latin typeface="Arial" pitchFamily="34" charset="0"/>
          <a:ea typeface="+mn-ea"/>
          <a:cs typeface="Arial" pitchFamily="34" charset="0"/>
        </a:defRPr>
      </a:lvl4pPr>
      <a:lvl5pPr marL="2117725" indent="-228600" algn="l" rtl="0" eaLnBrk="1" fontAlgn="base" hangingPunct="1">
        <a:spcBef>
          <a:spcPct val="20000"/>
        </a:spcBef>
        <a:spcAft>
          <a:spcPct val="0"/>
        </a:spcAft>
        <a:buClr>
          <a:srgbClr val="006C2B"/>
        </a:buClr>
        <a:buChar char="»"/>
        <a:defRPr lang="nl-NL" sz="2000">
          <a:solidFill>
            <a:srgbClr val="181818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051" name="Groep 8"/>
          <p:cNvGrpSpPr>
            <a:grpSpLocks/>
          </p:cNvGrpSpPr>
          <p:nvPr/>
        </p:nvGrpSpPr>
        <p:grpSpPr bwMode="auto">
          <a:xfrm>
            <a:off x="474663" y="3213100"/>
            <a:ext cx="8228012" cy="863600"/>
            <a:chOff x="475164" y="3212976"/>
            <a:chExt cx="8227580" cy="864096"/>
          </a:xfrm>
        </p:grpSpPr>
        <p:pic>
          <p:nvPicPr>
            <p:cNvPr id="2052" name="Afbeelding 5" descr="ICTlogo.wm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01868" y="3295571"/>
              <a:ext cx="3800876" cy="698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Afbeelding 6" descr="Humiq logo CMYK_A.wm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5164" y="3270804"/>
              <a:ext cx="3121104" cy="643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" name="Rechte verbindingslijn 7"/>
            <p:cNvCxnSpPr/>
            <p:nvPr/>
          </p:nvCxnSpPr>
          <p:spPr>
            <a:xfrm>
              <a:off x="4256390" y="3212976"/>
              <a:ext cx="0" cy="864096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161" y="2708920"/>
            <a:ext cx="8708327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Tcl</a:t>
            </a:r>
            <a:r>
              <a:rPr lang="nl-NL" dirty="0" smtClean="0"/>
              <a:t> </a:t>
            </a:r>
            <a:r>
              <a:rPr lang="nl-NL" dirty="0" err="1" smtClean="0"/>
              <a:t>string</a:t>
            </a:r>
            <a:r>
              <a:rPr lang="nl-NL" dirty="0" smtClean="0"/>
              <a:t> </a:t>
            </a:r>
            <a:r>
              <a:rPr lang="nl-NL" dirty="0" err="1" smtClean="0"/>
              <a:t>functions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string</a:t>
            </a:r>
            <a:r>
              <a:rPr lang="nl-NL" dirty="0" smtClean="0"/>
              <a:t> </a:t>
            </a:r>
            <a:r>
              <a:rPr lang="nl-NL" dirty="0" err="1" smtClean="0"/>
              <a:t>tolower</a:t>
            </a:r>
            <a:r>
              <a:rPr lang="nl-NL" dirty="0" smtClean="0"/>
              <a:t> / </a:t>
            </a:r>
            <a:r>
              <a:rPr lang="nl-NL" dirty="0" err="1" smtClean="0"/>
              <a:t>string</a:t>
            </a:r>
            <a:r>
              <a:rPr lang="nl-NL" dirty="0" smtClean="0"/>
              <a:t> </a:t>
            </a:r>
            <a:r>
              <a:rPr lang="nl-NL" dirty="0" err="1" smtClean="0"/>
              <a:t>toupper</a:t>
            </a:r>
            <a:endParaRPr lang="nl-NL" dirty="0" smtClean="0"/>
          </a:p>
          <a:p>
            <a:r>
              <a:rPr lang="nl-NL" dirty="0" err="1" smtClean="0"/>
              <a:t>string</a:t>
            </a:r>
            <a:r>
              <a:rPr lang="nl-NL" dirty="0" smtClean="0"/>
              <a:t> is </a:t>
            </a:r>
            <a:r>
              <a:rPr lang="nl-NL" dirty="0" err="1" smtClean="0"/>
              <a:t>alnum</a:t>
            </a:r>
            <a:r>
              <a:rPr lang="nl-NL" dirty="0" smtClean="0"/>
              <a:t>/</a:t>
            </a:r>
            <a:r>
              <a:rPr lang="nl-NL" dirty="0" err="1" smtClean="0"/>
              <a:t>alpha</a:t>
            </a:r>
            <a:r>
              <a:rPr lang="nl-NL" dirty="0" smtClean="0"/>
              <a:t>/</a:t>
            </a:r>
            <a:r>
              <a:rPr lang="nl-NL" dirty="0" err="1" smtClean="0"/>
              <a:t>control</a:t>
            </a:r>
            <a:r>
              <a:rPr lang="nl-NL" dirty="0" smtClean="0"/>
              <a:t>/</a:t>
            </a:r>
            <a:r>
              <a:rPr lang="nl-NL" dirty="0" err="1" smtClean="0"/>
              <a:t>digit</a:t>
            </a:r>
            <a:r>
              <a:rPr lang="nl-NL" dirty="0" smtClean="0"/>
              <a:t>/</a:t>
            </a:r>
            <a:r>
              <a:rPr lang="nl-NL" dirty="0" err="1" smtClean="0"/>
              <a:t>graph</a:t>
            </a:r>
            <a:r>
              <a:rPr lang="nl-NL" dirty="0" smtClean="0"/>
              <a:t>/</a:t>
            </a:r>
            <a:r>
              <a:rPr lang="nl-NL" dirty="0" err="1" smtClean="0"/>
              <a:t>lower</a:t>
            </a:r>
            <a:r>
              <a:rPr lang="nl-NL" dirty="0" smtClean="0"/>
              <a:t>/</a:t>
            </a:r>
            <a:br>
              <a:rPr lang="nl-NL" dirty="0" smtClean="0"/>
            </a:br>
            <a:r>
              <a:rPr lang="nl-NL" dirty="0" smtClean="0"/>
              <a:t>print/</a:t>
            </a:r>
            <a:r>
              <a:rPr lang="nl-NL" dirty="0" err="1" smtClean="0"/>
              <a:t>punct</a:t>
            </a:r>
            <a:r>
              <a:rPr lang="nl-NL" dirty="0" smtClean="0"/>
              <a:t>/</a:t>
            </a:r>
            <a:r>
              <a:rPr lang="nl-NL" dirty="0" err="1" smtClean="0"/>
              <a:t>space</a:t>
            </a:r>
            <a:r>
              <a:rPr lang="nl-NL" dirty="0" smtClean="0"/>
              <a:t>/upper/</a:t>
            </a:r>
            <a:r>
              <a:rPr lang="nl-NL" dirty="0" err="1" smtClean="0"/>
              <a:t>wordchar</a:t>
            </a:r>
            <a:r>
              <a:rPr lang="nl-NL" dirty="0" smtClean="0"/>
              <a:t>/</a:t>
            </a:r>
            <a:r>
              <a:rPr lang="nl-NL" dirty="0" err="1" smtClean="0"/>
              <a:t>xdigit</a:t>
            </a:r>
            <a:endParaRPr lang="nl-NL" dirty="0" smtClean="0"/>
          </a:p>
          <a:p>
            <a:r>
              <a:rPr lang="nl-NL" dirty="0" err="1" smtClean="0"/>
              <a:t>regexp</a:t>
            </a:r>
            <a:r>
              <a:rPr lang="nl-NL" dirty="0" smtClean="0"/>
              <a:t> [:</a:t>
            </a:r>
            <a:r>
              <a:rPr lang="nl-NL" dirty="0" err="1" smtClean="0"/>
              <a:t>alnum</a:t>
            </a:r>
            <a:r>
              <a:rPr lang="nl-NL" dirty="0" smtClean="0"/>
              <a:t>:] [:</a:t>
            </a:r>
            <a:r>
              <a:rPr lang="nl-NL" dirty="0" err="1" smtClean="0"/>
              <a:t>alpha</a:t>
            </a:r>
            <a:r>
              <a:rPr lang="nl-NL" dirty="0" smtClean="0"/>
              <a:t>:] [:blank:] [:</a:t>
            </a:r>
            <a:r>
              <a:rPr lang="nl-NL" dirty="0" err="1" smtClean="0"/>
              <a:t>control</a:t>
            </a:r>
            <a:r>
              <a:rPr lang="nl-NL" dirty="0" smtClean="0"/>
              <a:t>:] …</a:t>
            </a:r>
          </a:p>
          <a:p>
            <a:endParaRPr lang="nl-NL" dirty="0" smtClean="0"/>
          </a:p>
          <a:p>
            <a:r>
              <a:rPr lang="nl-NL" dirty="0" err="1" smtClean="0"/>
              <a:t>string</a:t>
            </a:r>
            <a:r>
              <a:rPr lang="nl-NL" dirty="0" smtClean="0"/>
              <a:t> </a:t>
            </a:r>
            <a:r>
              <a:rPr lang="nl-NL" dirty="0" err="1" smtClean="0"/>
              <a:t>casefold</a:t>
            </a:r>
            <a:r>
              <a:rPr lang="nl-NL" dirty="0" smtClean="0"/>
              <a:t>    ???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SQLite</a:t>
            </a:r>
            <a:r>
              <a:rPr lang="en-US" dirty="0" smtClean="0"/>
              <a:t>/Fossil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SQLite</a:t>
            </a:r>
            <a:r>
              <a:rPr lang="en-US" dirty="0" smtClean="0"/>
              <a:t> FTS3: Uses Unicode 6.1 for tokenization</a:t>
            </a:r>
          </a:p>
          <a:p>
            <a:pPr lvl="1"/>
            <a:r>
              <a:rPr lang="en-US" dirty="0" smtClean="0"/>
              <a:t>ext/fts3/</a:t>
            </a:r>
            <a:r>
              <a:rPr lang="en-US" dirty="0" err="1" smtClean="0"/>
              <a:t>unicode</a:t>
            </a:r>
            <a:r>
              <a:rPr lang="en-US" dirty="0" smtClean="0"/>
              <a:t>/mkunicode.tcl</a:t>
            </a:r>
          </a:p>
          <a:p>
            <a:r>
              <a:rPr lang="en-US" dirty="0" smtClean="0"/>
              <a:t>Fossil uses Unicode for regular expressions</a:t>
            </a:r>
          </a:p>
          <a:p>
            <a:pPr lvl="1"/>
            <a:r>
              <a:rPr lang="en-US" dirty="0" smtClean="0"/>
              <a:t>copy tables from </a:t>
            </a:r>
            <a:r>
              <a:rPr lang="en-US" dirty="0" err="1" smtClean="0"/>
              <a:t>SQLite</a:t>
            </a:r>
            <a:r>
              <a:rPr lang="en-US" dirty="0" smtClean="0"/>
              <a:t>, upgraded to 8.0 now</a:t>
            </a:r>
          </a:p>
          <a:p>
            <a:r>
              <a:rPr lang="en-US" dirty="0" smtClean="0"/>
              <a:t>TEA version of </a:t>
            </a:r>
            <a:r>
              <a:rPr lang="en-US" dirty="0" err="1" smtClean="0"/>
              <a:t>SQLite</a:t>
            </a:r>
            <a:r>
              <a:rPr lang="en-US" dirty="0" smtClean="0"/>
              <a:t> 3.8.11: tables upgraded to 8.0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569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Unicode: more stability in later versions</a:t>
            </a:r>
          </a:p>
          <a:p>
            <a:r>
              <a:rPr lang="en-US" dirty="0" err="1" smtClean="0"/>
              <a:t>Tcl</a:t>
            </a:r>
            <a:r>
              <a:rPr lang="en-US" dirty="0" smtClean="0"/>
              <a:t> &gt;8.1: follows closely the Unicode standard, except for characters &gt; U+FFFF</a:t>
            </a:r>
          </a:p>
          <a:p>
            <a:r>
              <a:rPr lang="en-US" dirty="0" err="1" smtClean="0"/>
              <a:t>Tcl</a:t>
            </a:r>
            <a:r>
              <a:rPr lang="en-US" dirty="0" smtClean="0"/>
              <a:t> 8.7: Hopefully TIP #389 accepted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569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745086"/>
          </a:xfrm>
        </p:spPr>
        <p:txBody>
          <a:bodyPr/>
          <a:lstStyle/>
          <a:p>
            <a:pPr algn="ctr"/>
            <a:r>
              <a:rPr lang="nl-NL" sz="4000" smtClean="0"/>
              <a:t>Questions?</a:t>
            </a:r>
            <a:endParaRPr lang="nl-NL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161" y="2708920"/>
            <a:ext cx="8708327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el 6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499176" cy="2088654"/>
          </a:xfrm>
        </p:spPr>
        <p:txBody>
          <a:bodyPr/>
          <a:lstStyle/>
          <a:p>
            <a:pPr algn="ctr"/>
            <a:r>
              <a:rPr lang="nl-NL" sz="3600" dirty="0" err="1" smtClean="0"/>
              <a:t>Unicode</a:t>
            </a:r>
            <a:r>
              <a:rPr lang="nl-NL" sz="3600" dirty="0" smtClean="0"/>
              <a:t> 8 </a:t>
            </a:r>
            <a:r>
              <a:rPr lang="nl-NL" sz="3600" dirty="0" err="1" smtClean="0"/>
              <a:t>for</a:t>
            </a:r>
            <a:r>
              <a:rPr lang="nl-NL" sz="3600" dirty="0" smtClean="0"/>
              <a:t> </a:t>
            </a:r>
            <a:r>
              <a:rPr lang="nl-NL" sz="3600" dirty="0" err="1" smtClean="0"/>
              <a:t>Tcl</a:t>
            </a:r>
            <a:endParaRPr lang="nl-NL" sz="3600" dirty="0" smtClean="0">
              <a:latin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03848" y="3284984"/>
            <a:ext cx="2232248" cy="165618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Jan </a:t>
            </a:r>
            <a:r>
              <a:rPr lang="en-US" dirty="0" err="1" smtClean="0"/>
              <a:t>Nijtmans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june</a:t>
            </a:r>
            <a:r>
              <a:rPr lang="en-US" dirty="0" smtClean="0"/>
              <a:t> 20, 2015</a:t>
            </a:r>
            <a:endParaRPr lang="en-US" dirty="0"/>
          </a:p>
        </p:txBody>
      </p:sp>
      <p:pic>
        <p:nvPicPr>
          <p:cNvPr id="5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  <p:pic>
        <p:nvPicPr>
          <p:cNvPr id="15362" name="Picture 2" descr="https://upload.wikimedia.org/wikipedia/commons/thumb/5/53/Emoji_u1f605.svg/128px-Emoji_u1f605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852936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latin typeface="Arial" charset="0"/>
                <a:cs typeface="Arial" charset="0"/>
              </a:rPr>
              <a:t>Summary</a:t>
            </a:r>
            <a:endParaRPr lang="nl-NL" dirty="0" smtClean="0">
              <a:latin typeface="Arial" charset="0"/>
              <a:cs typeface="Arial" charset="0"/>
            </a:endParaRPr>
          </a:p>
        </p:txBody>
      </p:sp>
      <p:sp>
        <p:nvSpPr>
          <p:cNvPr id="14340" name="Tijdelijke aanduiding voor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B04A7-6047-4E5E-8B80-7B7BA18622B2}" type="datetime4">
              <a:rPr lang="nl-NL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 juni 2015</a:t>
            </a:fld>
            <a:endParaRPr lang="nl-NL" dirty="0">
              <a:latin typeface="Arial" charset="0"/>
              <a:cs typeface="Arial" charset="0"/>
            </a:endParaRPr>
          </a:p>
        </p:txBody>
      </p:sp>
      <p:sp>
        <p:nvSpPr>
          <p:cNvPr id="14341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>
                <a:latin typeface="Arial" charset="0"/>
                <a:cs typeface="Arial" charset="0"/>
              </a:rPr>
              <a:t>Powerpoint ICT Automatisering</a:t>
            </a:r>
          </a:p>
        </p:txBody>
      </p:sp>
      <p:sp>
        <p:nvSpPr>
          <p:cNvPr id="14342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58C5F4-0F79-422A-B8BF-7351615D2D9F}" type="slidenum">
              <a:rPr lang="nl-NL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nl-NL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Unicode</a:t>
            </a:r>
          </a:p>
          <a:p>
            <a:r>
              <a:rPr lang="en-US" dirty="0" err="1" smtClean="0"/>
              <a:t>Tcl</a:t>
            </a:r>
            <a:r>
              <a:rPr lang="en-US" dirty="0" smtClean="0"/>
              <a:t> TIP’s</a:t>
            </a:r>
          </a:p>
          <a:p>
            <a:r>
              <a:rPr lang="en-US" dirty="0" err="1" smtClean="0"/>
              <a:t>Tcl</a:t>
            </a:r>
            <a:r>
              <a:rPr lang="en-US" dirty="0" smtClean="0"/>
              <a:t> “string” functions</a:t>
            </a:r>
          </a:p>
          <a:p>
            <a:r>
              <a:rPr lang="en-US" dirty="0" err="1" smtClean="0"/>
              <a:t>SQLite</a:t>
            </a:r>
            <a:r>
              <a:rPr lang="en-US" dirty="0" smtClean="0"/>
              <a:t> (FTS3: full text search)</a:t>
            </a:r>
          </a:p>
          <a:p>
            <a:r>
              <a:rPr lang="en-US" dirty="0" smtClean="0"/>
              <a:t>fossil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Questions?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113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History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8.0 (</a:t>
            </a:r>
            <a:r>
              <a:rPr lang="nl-NL" dirty="0" err="1" smtClean="0"/>
              <a:t>june</a:t>
            </a:r>
            <a:r>
              <a:rPr lang="nl-NL" dirty="0" smtClean="0"/>
              <a:t> 17, 2015)</a:t>
            </a:r>
          </a:p>
          <a:p>
            <a:r>
              <a:rPr lang="nl-NL" dirty="0" smtClean="0"/>
              <a:t>7.0 (</a:t>
            </a:r>
            <a:r>
              <a:rPr lang="nl-NL" dirty="0" err="1" smtClean="0"/>
              <a:t>june</a:t>
            </a:r>
            <a:r>
              <a:rPr lang="nl-NL" dirty="0" smtClean="0"/>
              <a:t> 16, 2014)</a:t>
            </a:r>
          </a:p>
          <a:p>
            <a:r>
              <a:rPr lang="nl-NL" dirty="0" smtClean="0"/>
              <a:t>6.3.0 (</a:t>
            </a:r>
            <a:r>
              <a:rPr lang="nl-NL" dirty="0" err="1" smtClean="0"/>
              <a:t>sept</a:t>
            </a:r>
            <a:r>
              <a:rPr lang="nl-NL" dirty="0" smtClean="0"/>
              <a:t> 30, 2013)</a:t>
            </a:r>
          </a:p>
          <a:p>
            <a:r>
              <a:rPr lang="nl-NL" dirty="0" smtClean="0"/>
              <a:t>6.0.0 (</a:t>
            </a:r>
            <a:r>
              <a:rPr lang="nl-NL" dirty="0" err="1" smtClean="0"/>
              <a:t>okt</a:t>
            </a:r>
            <a:r>
              <a:rPr lang="nl-NL" dirty="0" smtClean="0"/>
              <a:t> 11, 2010)</a:t>
            </a:r>
          </a:p>
          <a:p>
            <a:r>
              <a:rPr lang="nl-NL" dirty="0" smtClean="0"/>
              <a:t>5.2.0 (</a:t>
            </a:r>
            <a:r>
              <a:rPr lang="nl-NL" dirty="0" err="1" smtClean="0"/>
              <a:t>okt</a:t>
            </a:r>
            <a:r>
              <a:rPr lang="nl-NL" dirty="0" smtClean="0"/>
              <a:t> 1, 2009)</a:t>
            </a:r>
          </a:p>
          <a:p>
            <a:r>
              <a:rPr lang="nl-NL" dirty="0" smtClean="0"/>
              <a:t>4.0.0 (april, 2003)</a:t>
            </a:r>
          </a:p>
          <a:p>
            <a:r>
              <a:rPr lang="nl-NL" dirty="0" smtClean="0"/>
              <a:t>3.0.0 (</a:t>
            </a:r>
            <a:r>
              <a:rPr lang="nl-NL" dirty="0" err="1" smtClean="0"/>
              <a:t>feb</a:t>
            </a:r>
            <a:r>
              <a:rPr lang="nl-NL" dirty="0" smtClean="0"/>
              <a:t> 29, 2000)</a:t>
            </a:r>
          </a:p>
          <a:p>
            <a:r>
              <a:rPr lang="nl-NL" dirty="0" smtClean="0"/>
              <a:t>2.0.0 (</a:t>
            </a:r>
            <a:r>
              <a:rPr lang="nl-NL" dirty="0" err="1" smtClean="0"/>
              <a:t>july</a:t>
            </a:r>
            <a:r>
              <a:rPr lang="nl-NL" dirty="0" smtClean="0"/>
              <a:t>, 1996)</a:t>
            </a:r>
          </a:p>
          <a:p>
            <a:r>
              <a:rPr lang="nl-NL" dirty="0" smtClean="0"/>
              <a:t>1.0.0 (</a:t>
            </a:r>
            <a:r>
              <a:rPr lang="nl-NL" dirty="0" err="1" smtClean="0"/>
              <a:t>okt</a:t>
            </a:r>
            <a:r>
              <a:rPr lang="nl-NL" dirty="0" smtClean="0"/>
              <a:t>, 1991)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  <p:pic>
        <p:nvPicPr>
          <p:cNvPr id="8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Unicode</a:t>
            </a:r>
            <a:r>
              <a:rPr lang="nl-NL" dirty="0" smtClean="0"/>
              <a:t> 8.0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err="1" smtClean="0"/>
              <a:t>Lowercase</a:t>
            </a:r>
            <a:r>
              <a:rPr lang="nl-NL" sz="2000" dirty="0" smtClean="0"/>
              <a:t> </a:t>
            </a:r>
            <a:r>
              <a:rPr lang="nl-NL" sz="2000" dirty="0" err="1" smtClean="0"/>
              <a:t>Cherokee</a:t>
            </a:r>
            <a:r>
              <a:rPr lang="nl-NL" sz="2000" dirty="0" smtClean="0"/>
              <a:t> </a:t>
            </a:r>
            <a:r>
              <a:rPr lang="nl-NL" sz="2000" dirty="0" err="1" smtClean="0"/>
              <a:t>syllables</a:t>
            </a:r>
            <a:r>
              <a:rPr lang="nl-NL" sz="2000" dirty="0" smtClean="0"/>
              <a:t> (</a:t>
            </a:r>
            <a:r>
              <a:rPr lang="nl-NL" sz="2000" dirty="0" err="1" smtClean="0"/>
              <a:t>uppercase</a:t>
            </a:r>
            <a:r>
              <a:rPr lang="nl-NL" sz="2000" dirty="0" smtClean="0"/>
              <a:t> </a:t>
            </a:r>
            <a:r>
              <a:rPr lang="nl-NL" sz="2000" dirty="0" err="1" smtClean="0"/>
              <a:t>since</a:t>
            </a:r>
            <a:r>
              <a:rPr lang="nl-NL" sz="2000" dirty="0" smtClean="0"/>
              <a:t> </a:t>
            </a:r>
            <a:r>
              <a:rPr lang="nl-NL" sz="2000" dirty="0" err="1" smtClean="0"/>
              <a:t>Unicode</a:t>
            </a:r>
            <a:r>
              <a:rPr lang="nl-NL" sz="2000" dirty="0" smtClean="0"/>
              <a:t> 3.0)</a:t>
            </a:r>
          </a:p>
          <a:p>
            <a:r>
              <a:rPr lang="nl-NL" sz="2000" dirty="0" err="1" smtClean="0"/>
              <a:t>Emoij</a:t>
            </a:r>
            <a:r>
              <a:rPr lang="nl-NL" sz="2000" dirty="0" smtClean="0"/>
              <a:t> </a:t>
            </a:r>
            <a:r>
              <a:rPr lang="nl-NL" sz="2000" dirty="0" err="1" smtClean="0"/>
              <a:t>characters</a:t>
            </a:r>
            <a:endParaRPr lang="nl-NL" sz="2000" dirty="0" smtClean="0"/>
          </a:p>
          <a:p>
            <a:r>
              <a:rPr lang="en-US" sz="2000" b="1" dirty="0" smtClean="0"/>
              <a:t>Stability Policy Update</a:t>
            </a:r>
          </a:p>
          <a:p>
            <a:pPr lvl="1"/>
            <a:r>
              <a:rPr lang="en-US" sz="2000" dirty="0" smtClean="0"/>
              <a:t>The case folding stability policy has been clarified to account for the fact that the case folding target may be either lowercase or uppercase.</a:t>
            </a:r>
            <a:endParaRPr lang="nl-NL" sz="2000" dirty="0" smtClean="0"/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Unicode</a:t>
            </a:r>
            <a:r>
              <a:rPr lang="nl-NL" dirty="0" smtClean="0"/>
              <a:t> 6.x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Unicode</a:t>
            </a:r>
            <a:r>
              <a:rPr lang="nl-NL" dirty="0" smtClean="0"/>
              <a:t> 6.1: </a:t>
            </a:r>
            <a:r>
              <a:rPr lang="nl-NL" dirty="0" err="1" smtClean="0"/>
              <a:t>used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upstream </a:t>
            </a:r>
            <a:r>
              <a:rPr lang="nl-NL" dirty="0" err="1" smtClean="0"/>
              <a:t>SQLite</a:t>
            </a:r>
            <a:r>
              <a:rPr lang="nl-NL" dirty="0" smtClean="0"/>
              <a:t> (FTS3)</a:t>
            </a:r>
          </a:p>
          <a:p>
            <a:r>
              <a:rPr lang="nl-NL" dirty="0" err="1" smtClean="0"/>
              <a:t>Unicode</a:t>
            </a:r>
            <a:r>
              <a:rPr lang="nl-NL" dirty="0" smtClean="0"/>
              <a:t> 6.3: </a:t>
            </a:r>
            <a:r>
              <a:rPr lang="nl-NL" dirty="0" err="1" smtClean="0"/>
              <a:t>mongolian</a:t>
            </a:r>
            <a:r>
              <a:rPr lang="nl-NL" dirty="0" smtClean="0"/>
              <a:t> </a:t>
            </a:r>
            <a:r>
              <a:rPr lang="nl-NL" dirty="0" err="1" smtClean="0"/>
              <a:t>vowel</a:t>
            </a:r>
            <a:r>
              <a:rPr lang="nl-NL" dirty="0" smtClean="0"/>
              <a:t> separator </a:t>
            </a:r>
            <a:r>
              <a:rPr lang="nl-NL" dirty="0" err="1" smtClean="0"/>
              <a:t>no</a:t>
            </a:r>
            <a:r>
              <a:rPr lang="nl-NL" dirty="0" smtClean="0"/>
              <a:t> </a:t>
            </a:r>
            <a:r>
              <a:rPr lang="nl-NL" dirty="0" err="1" smtClean="0"/>
              <a:t>longer</a:t>
            </a:r>
            <a:r>
              <a:rPr lang="nl-NL" dirty="0" smtClean="0"/>
              <a:t> </a:t>
            </a:r>
            <a:r>
              <a:rPr lang="nl-NL" dirty="0" err="1" smtClean="0"/>
              <a:t>considered</a:t>
            </a:r>
            <a:r>
              <a:rPr lang="nl-NL" dirty="0" smtClean="0"/>
              <a:t> as </a:t>
            </a:r>
            <a:r>
              <a:rPr lang="nl-NL" dirty="0" err="1" smtClean="0"/>
              <a:t>being</a:t>
            </a:r>
            <a:r>
              <a:rPr lang="nl-NL" dirty="0" smtClean="0"/>
              <a:t> a </a:t>
            </a:r>
            <a:r>
              <a:rPr lang="nl-NL" dirty="0" err="1" smtClean="0"/>
              <a:t>space</a:t>
            </a:r>
            <a:r>
              <a:rPr lang="nl-NL" dirty="0" smtClean="0"/>
              <a:t>. </a:t>
            </a:r>
            <a:r>
              <a:rPr lang="nl-NL" dirty="0" err="1" smtClean="0"/>
              <a:t>Inspiration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TIP #413</a:t>
            </a:r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Unicode</a:t>
            </a:r>
            <a:r>
              <a:rPr lang="nl-NL" dirty="0" smtClean="0"/>
              <a:t> 3.0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Used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Tcl</a:t>
            </a:r>
            <a:r>
              <a:rPr lang="nl-NL" dirty="0" smtClean="0"/>
              <a:t> 8.1 (1999)</a:t>
            </a:r>
          </a:p>
          <a:p>
            <a:pPr lvl="1"/>
            <a:r>
              <a:rPr lang="nl-NL" dirty="0" err="1" smtClean="0"/>
              <a:t>except</a:t>
            </a:r>
            <a:r>
              <a:rPr lang="nl-NL" dirty="0" smtClean="0"/>
              <a:t> &gt; U+FFFF</a:t>
            </a:r>
          </a:p>
          <a:p>
            <a:pPr lvl="1">
              <a:buNone/>
            </a:pPr>
            <a:endParaRPr lang="nl-NL" dirty="0" smtClean="0"/>
          </a:p>
          <a:p>
            <a:pPr lvl="1"/>
            <a:r>
              <a:rPr lang="nl-NL" dirty="0" smtClean="0"/>
              <a:t>tools/</a:t>
            </a:r>
            <a:r>
              <a:rPr lang="nl-NL" dirty="0" err="1" smtClean="0"/>
              <a:t>uniParse.tcl</a:t>
            </a:r>
            <a:endParaRPr lang="nl-NL" dirty="0" smtClean="0"/>
          </a:p>
          <a:p>
            <a:pPr lvl="1"/>
            <a:r>
              <a:rPr lang="nl-NL" dirty="0" smtClean="0"/>
              <a:t>tools/</a:t>
            </a:r>
            <a:r>
              <a:rPr lang="nl-NL" dirty="0" err="1" smtClean="0"/>
              <a:t>uniClass.tcl</a:t>
            </a: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  <p:pic>
        <p:nvPicPr>
          <p:cNvPr id="8" name="Picture 7" descr="unicod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196752"/>
            <a:ext cx="3741744" cy="36731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Tcl</a:t>
            </a:r>
            <a:r>
              <a:rPr lang="en-US" dirty="0" smtClean="0"/>
              <a:t> TIP’s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#318: Extend Default Whitespace in ‘string trim’ beyond ASCII (done but </a:t>
            </a:r>
            <a:r>
              <a:rPr lang="en-US" dirty="0" err="1" smtClean="0"/>
              <a:t>obsoleted</a:t>
            </a:r>
            <a:r>
              <a:rPr lang="en-US" dirty="0" smtClean="0"/>
              <a:t> by #413</a:t>
            </a:r>
          </a:p>
          <a:p>
            <a:r>
              <a:rPr lang="en-US" dirty="0" smtClean="0"/>
              <a:t>#413: Unicode support for ‘string is space’ and ‘string trim’ (</a:t>
            </a:r>
            <a:r>
              <a:rPr lang="en-US" dirty="0" err="1" smtClean="0"/>
              <a:t>Tcl</a:t>
            </a:r>
            <a:r>
              <a:rPr lang="en-US" dirty="0" smtClean="0"/>
              <a:t> 8.6: done)</a:t>
            </a:r>
          </a:p>
          <a:p>
            <a:r>
              <a:rPr lang="en-US" dirty="0" smtClean="0"/>
              <a:t>#388: Extending Unicode literals past the BMP (</a:t>
            </a:r>
            <a:r>
              <a:rPr lang="en-US" dirty="0" err="1" smtClean="0"/>
              <a:t>Tcl</a:t>
            </a:r>
            <a:r>
              <a:rPr lang="en-US" dirty="0" smtClean="0"/>
              <a:t> 8.6: done)</a:t>
            </a:r>
          </a:p>
          <a:p>
            <a:r>
              <a:rPr lang="en-US" dirty="0" smtClean="0"/>
              <a:t>#389: Full support for Unicode 6.0.</a:t>
            </a:r>
          </a:p>
          <a:p>
            <a:pPr lvl="1"/>
            <a:r>
              <a:rPr lang="en-US" sz="2000" dirty="0" smtClean="0"/>
              <a:t>Behavior change of </a:t>
            </a:r>
            <a:r>
              <a:rPr lang="en-US" sz="2000" dirty="0" err="1" smtClean="0"/>
              <a:t>Tcl_UtfToUniChar</a:t>
            </a:r>
            <a:r>
              <a:rPr lang="en-US" sz="2000" dirty="0" smtClean="0"/>
              <a:t>()/</a:t>
            </a:r>
            <a:r>
              <a:rPr lang="en-US" sz="2000" dirty="0" err="1" smtClean="0"/>
              <a:t>Tcl_UniCharToUtf</a:t>
            </a:r>
            <a:r>
              <a:rPr lang="en-US" sz="2000" dirty="0" smtClean="0"/>
              <a:t>()</a:t>
            </a:r>
          </a:p>
          <a:p>
            <a:r>
              <a:rPr lang="en-US" dirty="0" smtClean="0"/>
              <a:t>main/</a:t>
            </a:r>
            <a:r>
              <a:rPr lang="en-US" dirty="0" err="1" smtClean="0"/>
              <a:t>wmain</a:t>
            </a:r>
            <a:endParaRPr lang="en-US" dirty="0" smtClean="0"/>
          </a:p>
          <a:p>
            <a:r>
              <a:rPr lang="en-US" dirty="0" smtClean="0"/>
              <a:t>#425: Internationalization of Default Panic Callback on Windows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569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Tcl</a:t>
            </a:r>
            <a:r>
              <a:rPr lang="en-US" dirty="0" smtClean="0"/>
              <a:t> ‘string trim’ and ‘string is space’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 #413: </a:t>
            </a:r>
            <a:r>
              <a:rPr lang="en-US" dirty="0" err="1" smtClean="0"/>
              <a:t>consistancy</a:t>
            </a:r>
            <a:r>
              <a:rPr lang="en-US" dirty="0" smtClean="0"/>
              <a:t> between those two commands</a:t>
            </a:r>
          </a:p>
          <a:p>
            <a:pPr lvl="1"/>
            <a:r>
              <a:rPr lang="en-US" dirty="0" smtClean="0"/>
              <a:t>Any character for which ‘string is space’ returns 1, will be trimmed by ‘string trim’</a:t>
            </a:r>
          </a:p>
          <a:p>
            <a:pPr lvl="1"/>
            <a:r>
              <a:rPr lang="en-US" dirty="0" smtClean="0"/>
              <a:t>All Unicode characters having “</a:t>
            </a:r>
            <a:r>
              <a:rPr lang="en-US" dirty="0" err="1" smtClean="0"/>
              <a:t>White_Space</a:t>
            </a:r>
            <a:r>
              <a:rPr lang="en-US" dirty="0" smtClean="0"/>
              <a:t>” property</a:t>
            </a:r>
          </a:p>
          <a:p>
            <a:pPr lvl="1"/>
            <a:r>
              <a:rPr lang="en-US" dirty="0" smtClean="0"/>
              <a:t>U+FEFF: zero width no-break space (BOM)</a:t>
            </a:r>
          </a:p>
          <a:p>
            <a:pPr lvl="1"/>
            <a:r>
              <a:rPr lang="en-US" dirty="0" smtClean="0"/>
              <a:t>U+2060: word joiner</a:t>
            </a:r>
          </a:p>
          <a:p>
            <a:pPr lvl="1"/>
            <a:r>
              <a:rPr lang="en-US" dirty="0" smtClean="0"/>
              <a:t>U+200B: zero width space (Unicode 3.0)</a:t>
            </a:r>
          </a:p>
          <a:p>
            <a:pPr lvl="1"/>
            <a:r>
              <a:rPr lang="en-US" dirty="0" smtClean="0"/>
              <a:t>U+180E: </a:t>
            </a:r>
            <a:r>
              <a:rPr lang="en-US" dirty="0" err="1" smtClean="0"/>
              <a:t>mongolian</a:t>
            </a:r>
            <a:r>
              <a:rPr lang="en-US" dirty="0" smtClean="0"/>
              <a:t> vowel separator (became space in Unicode 4.0, dropped in Unicode 6.3)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34B011-F051-4DF3-B91C-A10571B32568}" type="datetime4">
              <a:rPr lang="nl-NL" smtClean="0"/>
              <a:pPr>
                <a:defRPr/>
              </a:pPr>
              <a:t>21 juni 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Powerpoint ICT Automatisering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897C0-C6A9-433D-BF3F-F4E105DB77CC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  <p:pic>
        <p:nvPicPr>
          <p:cNvPr id="7" name="Picture 2" descr="http://www.eurocloudnl.eu/wp-content/uploads/2011/03/ICT-Automatisering-logo-1024x2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71322"/>
            <a:ext cx="2627784" cy="586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569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T-Automatisering-(Logistics)">
  <a:themeElements>
    <a:clrScheme name="VDL">
      <a:dk1>
        <a:srgbClr val="074A88"/>
      </a:dk1>
      <a:lt1>
        <a:sysClr val="window" lastClr="FFFFFF"/>
      </a:lt1>
      <a:dk2>
        <a:srgbClr val="074A88"/>
      </a:dk2>
      <a:lt2>
        <a:srgbClr val="F2F2F2"/>
      </a:lt2>
      <a:accent1>
        <a:srgbClr val="089EF1"/>
      </a:accent1>
      <a:accent2>
        <a:srgbClr val="E20000"/>
      </a:accent2>
      <a:accent3>
        <a:srgbClr val="337D00"/>
      </a:accent3>
      <a:accent4>
        <a:srgbClr val="99388F"/>
      </a:accent4>
      <a:accent5>
        <a:srgbClr val="C3DCF0"/>
      </a:accent5>
      <a:accent6>
        <a:srgbClr val="F36C00"/>
      </a:accent6>
      <a:hlink>
        <a:srgbClr val="089EF1"/>
      </a:hlink>
      <a:folHlink>
        <a:srgbClr val="7D7D7D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6AAF23"/>
        </a:solidFill>
        <a:ln w="9525">
          <a:noFill/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ICT Automatisering II">
  <a:themeElements>
    <a:clrScheme name="ICT Automatisering">
      <a:dk1>
        <a:srgbClr val="074A88"/>
      </a:dk1>
      <a:lt1>
        <a:sysClr val="window" lastClr="FFFFFF"/>
      </a:lt1>
      <a:dk2>
        <a:srgbClr val="074A88"/>
      </a:dk2>
      <a:lt2>
        <a:srgbClr val="F2F2F2"/>
      </a:lt2>
      <a:accent1>
        <a:srgbClr val="089EF1"/>
      </a:accent1>
      <a:accent2>
        <a:srgbClr val="E20000"/>
      </a:accent2>
      <a:accent3>
        <a:srgbClr val="337D00"/>
      </a:accent3>
      <a:accent4>
        <a:srgbClr val="99388F"/>
      </a:accent4>
      <a:accent5>
        <a:srgbClr val="C3DCF0"/>
      </a:accent5>
      <a:accent6>
        <a:srgbClr val="F36C00"/>
      </a:accent6>
      <a:hlink>
        <a:srgbClr val="089EF1"/>
      </a:hlink>
      <a:folHlink>
        <a:srgbClr val="7D7D7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ICT-Automatisering-(Logistics)</Template>
  <TotalTime>0</TotalTime>
  <Words>507</Words>
  <Application>Microsoft Office PowerPoint</Application>
  <PresentationFormat>On-screen Show (4:3)</PresentationFormat>
  <Paragraphs>118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ICT-Automatisering-(Logistics)</vt:lpstr>
      <vt:lpstr>ICT Automatisering II</vt:lpstr>
      <vt:lpstr>Slide 1</vt:lpstr>
      <vt:lpstr>Unicode 8 for Tcl</vt:lpstr>
      <vt:lpstr>Summary</vt:lpstr>
      <vt:lpstr>History</vt:lpstr>
      <vt:lpstr>Unicode 8.0</vt:lpstr>
      <vt:lpstr>Unicode 6.x</vt:lpstr>
      <vt:lpstr>Unicode 3.0</vt:lpstr>
      <vt:lpstr>Tcl TIP’s</vt:lpstr>
      <vt:lpstr>Tcl ‘string trim’ and ‘string is space’</vt:lpstr>
      <vt:lpstr>Tcl string functions</vt:lpstr>
      <vt:lpstr>SQLite/Fossil</vt:lpstr>
      <vt:lpstr>Conclusion</vt:lpstr>
      <vt:lpstr>Slide 13</vt:lpstr>
      <vt:lpstr>Slide 14</vt:lpstr>
    </vt:vector>
  </TitlesOfParts>
  <Company>ICT Automatisering 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Huub van der Linden</dc:creator>
  <cp:keywords>ICT Automatisering</cp:keywords>
  <cp:lastModifiedBy>Jan Nijtmans</cp:lastModifiedBy>
  <cp:revision>140</cp:revision>
  <dcterms:created xsi:type="dcterms:W3CDTF">2011-12-09T08:27:47Z</dcterms:created>
  <dcterms:modified xsi:type="dcterms:W3CDTF">2015-06-21T07:29:56Z</dcterms:modified>
</cp:coreProperties>
</file>